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83" r:id="rId7"/>
    <p:sldId id="284" r:id="rId8"/>
    <p:sldId id="285" r:id="rId9"/>
    <p:sldId id="286" r:id="rId10"/>
    <p:sldId id="287" r:id="rId11"/>
    <p:sldId id="264" r:id="rId12"/>
    <p:sldId id="265" r:id="rId13"/>
    <p:sldId id="266" r:id="rId14"/>
    <p:sldId id="277" r:id="rId15"/>
    <p:sldId id="278" r:id="rId16"/>
    <p:sldId id="267" r:id="rId17"/>
    <p:sldId id="279" r:id="rId18"/>
    <p:sldId id="280" r:id="rId19"/>
    <p:sldId id="268" r:id="rId20"/>
    <p:sldId id="270" r:id="rId21"/>
    <p:sldId id="281" r:id="rId22"/>
    <p:sldId id="275" r:id="rId23"/>
    <p:sldId id="282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611E8D-B3EE-45ED-81DE-BFC199784835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563DBB-5B96-4138-BFCE-ADF7B2BFC4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sc-staff.org/directo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simon_sinek_how_great_leaders_inspire_ac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USC TOWN HALL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August 24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0" y="46482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“Seventy percent of success in life is showing up”.  — Woody Allen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366" name="AutoShape 6" descr="data:image/jpeg;base64,/9j/4AAQSkZJRgABAQAAAQABAAD/2wCEAAkGBhQSERQUExMVFBQVGRgaGRgXGBwaFhsfHSAaGB8bHiIfHiYgGR0jICAcHzEgJScpMCwtGyAxNTAtNyYsLCkBCQoKDgwOGg8PGjQkHiUsLTUsLCwvLC8pLDAvKiwtLi0tLCkqLDQpLCwpLDAuLTApLCksKTQsKSwsLC0pLCwqLP/AABEIAIwAjQMBIgACEQEDEQH/xAAcAAABBQEBAQAAAAAAAAAAAAAGAAMEBQcCAQj/xABFEAACAQIEAwQHBAcGBQUAAAABAgMEEQAFEiEGMUETIlFhBxQycYGRsSMzocEVNEJScnOSJFNistHSJUOCovEXRXTw8v/EABkBAAMBAQEAAAAAAAAAAAAAAAABAgQDBf/EADIRAAIBAgMFBgYBBQAAAAAAAAABAgMRITFBElFxkcFhgaGx0fAEEyIyQuHxFDNSYnL/2gAMAwEAAhEDEQA/ANxwsLCwALCwsRcyzOOCMySuEUdT9B4nywJXAlYrs14hgpheaVU8ie8fcOZwHPxLWZiWWiTsKcbNUSbE+Onw+F/MjETJ+HqW8jxI2ZVK94vKSIie6bA2IJsQRe9/3rctKoW+99y66Idixm9KPaNpoqSapPK9iqfEgMR8QPfjsV+cy7rTwQDwdrn8CcX3Cle00DsQqDtJFRQmjQFOmxBPO4OBF6FZYqmCVxUMkEjCQSO/2ih4jqQ+w297DY9Bti1sXaUct936DJ/Z5x/fUg8rYVs6XcGlkHlthqtymNUgMdM3ZmkqlssLNZ5OzOkgKSuo6+Ytz8cRa4JHWLIYyhi7IF+zZbJHC7HvWA06iE52uQMUrPJLXT9gS341r4P1nLnKdXiJb42Ab8SMWuT+kejnIHadm37snd/Hl+OBWmzuanpEdZi0mpS4EpmURooZ27w7t9QGm5sdIviwzd0ljgNXRrOJ1d9cQ0zqAC4GkXLEINzqG5AAN7YJUovTk+j9QsaCkgIuDfHWMypsnqKQsctqRUxp7VM5BdfIWNr+63XmcEnDHHcVV9m4MM42aN9jcc7Xtf5A+WM86LSvHFe80KwU4WPAce44iFhYWFgAWFhYiZpmSU8TyyHSqC5/0HiThpXwAicScSRUUJkkO/7Kj2mPgP8AXpgGiovWnjqs1cRxsbw029tO3eccwu4uTbpewNseUH9of9JVykRghaeIglFBIHaPbkimxLctr9Bj3Mu1aSSGp1GpYDsnWx16yUKxKFBNPbdwSSmom+wON0IbGCz1fpw1KSLHOHlI0yI0apKvYFFAgRla8LGzanRu6D3SFJ8sWNHUCMxVndpYHhCzRygobr7GldrEXYeYtikr69KLs0K+t19lEUX3gg8FDABmF999zYcuePabhQyzrJmkjySWukQ+7G9rd3z6C1+t8Ky2ccvPguoE7K+KImerahjZ/wDmyySsyx3tp7i2JJso27vTfDFLVZpVFjDLTRIDuQhBv8bk+++CKtWP1WdI4uzWNG206QDpvsPdbfAMeI6qlQimSNg1ixYEsOgsNQ/PBBbV9lY9oy+PC2an/wBzA90Yt9Me/oTN490rYpfJ0t+WBTMuP8zgfRKURvDQh+hOG6f0s1qnvdi48ChH+Vhjp8qq1+L7l6BZl3X5nVRAiuyyOaNlKvJAN9Lc72vsduekYtsrzyCplaammUziExxQTALoOxOm1iQ2kX3PIbgYh5N6X4nsKiJoT+8p1p9Aw+R9+LbM+FKHMo+1iZQ1+7NCRe46HobHodx5HHOX04TjbtWK98BHeQ8PEankRoQspaJQw1Kl9bKxUkMrSantfkQDyxV51RU+ZPdUeF7t2NULBXMdgb9St9gTa9tj4w5M2qaG9LmOqWklUotQl9QBFrEje9viOYv0ezinfsk76z0qqrQswUU++2uXTbWEFtCAd5iN720ii1LavwenvemBI4b4tlhm9TrhplGySH2ZB0N+Rv49eXPbB0DfGdT0K1UMVNPqjYgeqOwPrI0j25QB9mrkbA2tcDZgMWHA/Erlmo6raoh23/bA/a8+m/UEHHOrTutqPeuq94A0G2FhYWMpIsZ3xNJ+ka5aQMRTU/2lQR1I30/Lb4k9Bgy4jzcU1NLMbdxTa/U8gPngCyDLSlIsbL209ZeaZO17Kcpvp0G6gnVvYkDdsaaCtefL17kUiZUVMU4Mr37JRoSSnus1MpAHZyxkHY8zdSOVx3QcO5tmjZfTw06N6zWPdYCU76IxAFx47AdL28jhjI8mhgklqm1lKdTqMvaJUBrA6HAYRyrpIIbSdziTwBlz1EkmZVA78pIiHRUG1x9B5AnrjtLZSvovPd6gWHDfDceXxSVNTIGmYF5ZXPs+KqfD8SfgBZvUrJolU2RhEwLWG2vV1623tjMPSRxgamUwxt9hGbbftsOZPiByHxPhY8izA09DStGq6mVASRfYLqPLfpiJ05WU5ZsLFnmJJiqLAlWUm5uNtIXqN+uM9Zvy/DBj+lXkarVj3FRrCw2tbr154DMVRVrlIHOKT9on8P54pcXPFH3ifw/nimx6cPtQxYn5Pnk1LJ2kDlT1HNW8mHXEDCxTSaswNu4c4pp80haKVVEhX7SI7gj95fEcvMbYHmibKpvVpiZMtqCQrHnEx359LHf/ALtiDfOqCveCRZYm0uhuD+R8QeRGNro6iHN8vIYW1izAc43HUe47g9RjzqlP5L/1fgS8Aa4ngmjJgjLWqG3kVtc8qWBZncgLCiglbe4353ZzomaFKyF0eqpLFzHqKvH0IJH2gUbFhcHvW6YkZAWmp5svmsZ6NroGGoOim4Urca13G1+qHE85+DJG7COIFVUwgGSoeNtu8iXEC3OrfwF7WthXawtl4/yuQBPw7nK1MCSr+0AbdQeoPmDti0xnfBkho66ooW9i/aRX6qbHb4EfFWxomMVWGzKyy0JYB+k+Qymko1veolGq37qlQflq1f8AScF1ZkkEqBJIkZQABcbi3Kx5gjoRgRzQmTPIgBqMEDuo8Sb2HxvbA5F6QKz16/YsXI7P1W+2rna9r3G+/wCWNKpylGKjor8/0OxdcdUojSmy+n1XqpbsWZnbSCoJZmJJ5g7nkhGLrjjNBQ5foj7rMBFH4jbcjzCgnFeg7fPgW5U8AsPBj/8Ao4oPTHXFqiGK+yRlrebm30X8cVCO1KEHxfvkBn1tsblTpeloeVgm9yORiZeXM7kDbxxhxx9D8M/qdP8Ay0+gx2+NdkmORUihK+tSd6zrJa6lRbu252N+fTAXjUc4+4l/gb6Yy7HCg7phEHuIoS80aqCzMLADmSTYAYYfhWrDKpppQzX0jTubbm3uGH+Ipik0bKSrKLgjmCDcHBtxRmkqZpl4DsFKxEi+x1Myt8xscbHOUUktz8BszmXJp1lWFonErWslu+b3tYfA/I46zDI54ADNDJGGNgWWwJ8MaDkszPxDU6iWKxSql+ljFYD5t8zim4lzCsWgeGrgl70upZnIIABuF25bA/PDVWTklhp47guDVLw7UyR9pHTyvGb2YKSDbY+/BD6Ls9MNYIifs5+6R4ON1P1X4jwxd8ScSSUX6MMZPZ9iS8QOlXsEAvt0vfGfVGZn1hp1XSe07QKOm+q35YFtVotNYPLmGZqPGSeqZhSVq7Bz2MvgQdgT8P8AKPDBXk+SJT9oUO0js9rKAuo6iBYXIvc7k88UfpGphPlUjDfSElB8gQT/ANpb54pOJeKqkZdStGh0zwprlU7o9h3RbxN+nIHx2wKMqkIpcOqJzRL9ICdhWUVUNu/2THyPK/zbB1A91BxkWY5lUVWUSGaM2p3hMcpPedixje46aQ3O1rG3TGn8P1XaU8T/ALyKfmAcTWg4xV9Lrr1BoGqUf8fk/wDjr9cGAo0167DUQBe3hc/PfAbfRn4vsJKcgedv/BxLzniioEBkjpZYgpBLuY7WB3GktqNxfkMKcXJxtuQiLwzvnOY36LGB7rLgM9Kh/wCIt5Rx/Q4Mstbs89qF/voVYfC2Bb0u0umtR+kkQ+akg/hb5400f7y/5XkUswHOPofhn9Tp/wCWn0GPng4+h+Gf1On/AJafQYr477UEh/OPuJf4G+mMuxqOcfcS/wADfTGXYz/D5MIg3xR94n8P54OOKMrlkzKgkSJ2RUh1MFJUWck3Pu3wD8UfeJ/D+ePKfjGtjQIlTIFUWA2Nh4bi+N7hKSTj2+I2gglyh6jOqlI5TC665A43OwRbCxG5DfgcSs37cZHKKkyGT1hQO0vqI1La1+nPALBXyJIJUdlkBJD371zzPnfEjM+IKioAE8zyBTcBrWB8dgMDpSvHcrccAsH3EnDMlacsVAwj7Bg8oXUqd1CL79bWxnOY0nZSyR6g2hmXUORsbXxLpeJqqOMRpUSLGAQFB2APTHnD/D8lbMYYigfQzkuSBYFVPIEk3YfjviqcXTX1PBetxo1yXv5F3hbVRC46i8Qvh7gOIPldOrDYow+Gph9MN8ZWp8olQ8hCsP8AVpi/PFZltZLBSUMaMy3pw7BEWRrtYgMrMCF3bl1GPNttQdv8uhGhccfxAZbUADYKPquHOBj/AGCl/kxf5FwO8V5xK2U1Jl3OuNEPZmIsCyXupJsQNXvtgp4TptFJAn7scY+SgYmS2aVnv6INAb49f1evy+q/YDmNz4BrfgAXPwws9p5WlkVjPJErtr7SdYYNLLcAEEObXHjyOLr0gZN6zRSKBdlGtfG67/iLjFRk+WRZpBDUyFTaPs5BbvB0Nw6tfuMN97XIItbFwkthSemHVdQKnN8x0SZZmClWQfYzFDqXY6bg/tC2s366V8cXPpWyMz0ySxqWeFuSi5KvYEC3PcKfhh7MKSmqoqijhLOz6pO0JZ4xLtZdZuL7eyOQw96OuIDPT9lJdZ6c9m6tzsNg35HzB8sU5NJTS+3yeXoHaZDFw9Uv7NPMf+hh9RjeuH4itLArAhhGgIPMGw2xYYWOVb4h1Uk0Ju5Dzj7iX+BvpjLsadn36tN/Lb6HAFkeVGolC/sjdj4D/U8sVQdotsqIyno6krQsplESWIF1LMd+fMWGLbKvRHTobzO03Kw9kfhzwdRxhQABYAWAx1iJfE1HgnZE3ZQzcB0DKV9UhF+qoFf+pbN+OKtfRPQ35Sny7Q4MsLEKtUX5MLsFovRnQL/yC3vkf/dbFrlfC9LTNrhgSN7FdQHesbEi53tcD5DFpjiaYIpZiAqgkk8gBuThOpOWDbC4Eek2TtjS0S+1PKCwHPSNvzv8Mc8Q1gWciShjliQpGrSRHcAAlxJYhFUkjcDkSDityrMO1qKnNZATHH9lTLbck90WAF+vnu7eGJGXU1Q3ZmKrllimLBtEis0Tta6kMtiinVe1iDYW641qOyknp5vFjIHEqh6ShgUKvrMxm0oxZdJvaxO5GlgfhjTaCPSgHljP6Q+uZu7r9zSL2aeGobEj46vkuNHQWGOFd5R7+f6ExMtxjMoqNaOsnonOimrgezI2Cvy2+JC/0DGnYH+M+GRWQFdhIvejbwb/AEPLE0ZqLs8n7v3AgQz7M2g0qGJkikVFIX1ekiYWPdS95TpNzzAB252w7nRaORc0pFIttVQkFWttckHcbWP9J8cdZNWNW6VZY1zGlIQtMNVkJAaVBy7QD5kDexvhzLq0JUzGlWSZI7pMzEaZW5ySSyNt3ANCgdSRYLjXlpis9z/nQoNsmzmOqhWWJrq3zB6g+BGJ2MySjenPruVd+ncAy01iCvXZeY26WuOlwbAw4a4xgrV+zbS49qNtnH+4eYxlqUrfVHLxXElosc5S9PMALkxvYeek4jcO5P6vEAfbbdj+XwxV59TZmpLUs0MifuOmlx7jezfG3xwGV/GmbwG0sWjz7ElfmCR+OLhSlONotDSNcwsYh/6t1v8AeQ7f4B/uw9S+k7MJfu9En8ERb6E4v+iqLcGyzacLGeZVV53Pa4hhU/tSpbbyUEk+7b3jBrDIYIdVTMrFRdnIEa/AXNh8TjPOns4XT4CsTsZ7xVm75hP+jqUnQCDUSj2QBuVv1Hj4nbo2PMy4nnzNmpsvDJFfTJUnYW66eouPcT5c8O5bnFHlzrSJpIDaaiRtn1EbNYgalvsSCQvLHenTcMbXlot3a+iGlYrs7rtHZwUkaGCl0kMxuurfvyIVJKXv9p4km4tfE7N86WGmFYYI0rZlMUZjYOH1W+0BX2gANid+nXE+v4bWC0vbKtLGdYLXMkS8zHG37UT8tDXtfboBScP0bZjVCpdNFNF3KeK1lAGwNuQ+HW3hi7xa2tF49nfqAR8A5B6vTrq+8bvOfM/W3LBVjmNLC2OsYpScm2yRYWFhYkAN4z4RaRlqaVuzqY9wRtqt0P032PI7Yqkzlsyi7DaGaMkTUzHQsv8AiVgC2x7xXra3IgnRyMCvFfA6VX2iExTr7Mi7G45XtYn38xjTTqrBS0ye734aDTKHKXcVbSRLIiRIGe5JkdE1qe0Tm8zlAFvyWxHOxWYUFHWWkcGhqHsUlRroxI1A6hYEjkeRB64iyZ9JA4jzGNke6aauEbnQdS6/3wD08zti0psvRYZ5lCViLEywqvf1M5aSRnAXus8mktYWsBYbY7u6e1yt78yhQ1ebUY7ypXxDk6n7S31PyPvOHIvS5TBtFRDPTv4OoI+G+o/049nyZ6OOm9XlftpHRSpa0bsUYFtNrAA/aGwFwttsXmaVTxRwRN2c0sr6LutkNlaQmwv0U45tweavww/QsCuPpGy1rEyg++J7/iuGqn0s5fHyd3PgsZHyLaR+OI+S5hBUzRoaKjHaIkh9kyBWj7S4Xs+8AdKnfrhzOM+FFKyLTwR6WiKlV3aNtQZxYKLppa4udreOD5cL7Oy+a9AsNDjqsqdqOgkAPJ5tgPPwPwY4gVnDpLCXN6suT7NPETp9wA94GwHS7HEitzmpkjgl7ZhHO8yAR6YwAjkq5Y6tjGj7dSyjbHWU5Ojs8ICzI8LAziJo3Vl0FGLsSGLbPrFt1B36dF9GWHDPmxjVTmDufVYUFKiAOsIDKXGzjW6i0ayDUt7g6xY6txhunAqKdJaoKiwghqhiHEiaiDA4YAs45XsbMtxuce59xFAohE/9prEXQY4GPZsbhu+bXIBUNp336dcKj4Zqa+RZa06Yx7EC7Ivvt/58+mDCMbvDz7t9+0RDhhfNHSONDDl0Jsib3e22/wD929/LSsuy9YkVVAAUAADkAOmOqKgWJQqgAAWAAsBiTjJUqbeGgmxYWFhY5CFhYWFgAWFhYWACNWUCSqVdQynmCLg4DMw9GgR+1o5nppP8JOk+RFwbeW48jg8wsXCpKH2sdzOJarM4Shmp4azszdHAAkHiQdrH4YZzXj1JdHrNHVwNGSVaPSbalaMm7hQRpYjkeeNMKA4aelU9MdVWWbjywC5nGU+kTLoGdleY6ggCsqdwIoQAEb8hvcnHuZekKgqJYZRBUTPCX0aFW3fUoQbtcix5W52xoJok8MerRJ4YfzYXvsvn+h3RnEWeTSRRw0+VgRRfd9uSwXzsQN/niU3C1fWWFVU6Iv7qEWX3dBb36vhjQ1gUdMdgYTrv8VbxfiK4P5FwXBTDuIL9WO7H44v1QDljrCxwbcndiFhYWFhALCwsLA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8" name="Picture 8" descr="http://westernusc.ca/wp-content/themes/usc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1685925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Engagement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800" b="1" i="1" dirty="0"/>
              <a:t>OTHER:</a:t>
            </a:r>
            <a:endParaRPr lang="en-CA" sz="2800" dirty="0"/>
          </a:p>
          <a:p>
            <a:r>
              <a:rPr lang="en-CA" sz="2800" dirty="0"/>
              <a:t>Creation and distribution of  Role Profiles. </a:t>
            </a:r>
            <a:br>
              <a:rPr lang="en-CA" sz="2800" dirty="0"/>
            </a:br>
            <a:r>
              <a:rPr lang="en-CA" sz="2800" b="1" dirty="0">
                <a:solidFill>
                  <a:schemeClr val="accent3">
                    <a:lumMod val="50000"/>
                  </a:schemeClr>
                </a:solidFill>
              </a:rPr>
              <a:t> (Completed</a:t>
            </a:r>
            <a:r>
              <a:rPr lang="en-CA" sz="28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CA" sz="2800" b="1" dirty="0">
                <a:solidFill>
                  <a:schemeClr val="tx2"/>
                </a:solidFill>
                <a:hlinkClick r:id="rId2"/>
              </a:rPr>
              <a:t>http://usc-staff.org/directory/</a:t>
            </a:r>
            <a:endParaRPr lang="en-CA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HOCO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Sophie, Jeff</a:t>
            </a:r>
            <a:r>
              <a:rPr lang="en-US" dirty="0" smtClean="0">
                <a:latin typeface="Arial Black" panose="020B0A04020102020204" pitchFamily="34" charset="0"/>
              </a:rPr>
              <a:t>, Mark and Josh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1026" name="Picture 2" descr="HOCOontheh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5882"/>
            <a:ext cx="8915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Purple Store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BECKY</a:t>
            </a:r>
            <a:endParaRPr lang="en-US" dirty="0" smtClean="0">
              <a:latin typeface="Arial Black" panose="020B0A04020102020204" pitchFamily="34" charset="0"/>
            </a:endParaRPr>
          </a:p>
        </p:txBody>
      </p:sp>
      <p:sp>
        <p:nvSpPr>
          <p:cNvPr id="19458" name="AutoShape 2" descr="data:image/jpeg;base64,/9j/4AAQSkZJRgABAQAAAQABAAD/2wCEAAkGBxQTEhUUExIWFhUUFxcYFBgTFhcYFxYYFxgXHR0ZHBgbHCggGBwlHBgWITIkJSkrLi8uFyAzODMsNygtLisBCgoKDg0OGxAQGzclHyYsLDA4LC8sNy83MC8sNzQsLy4rLTQtMDQuNywvKzIwLCw0LDcsLCwvLCw0NDQ1Kyw3NP/AABEIAIMBgQMBIgACEQEDEQH/xAAcAAEAAgIDAQAAAAAAAAAAAAAABgcEBQIDCAH/xABPEAABAwIDAwcFCwgJAwUAAAABAAIDBBEFEiEGBzETQVFhcYGRFCIycrEzNUJSc4KSobPB0QgjQ1Nik6KyFRYXNFRjdIPCJcPhRNLT4vH/xAAZAQEAAwEBAAAAAAAAAAAAAAAAAQIDBAX/xAAwEQEAAQIDBQYGAwEBAAAAAAAAAQIDBBExFCFBgfAFIlFxkdESExUyU6FCUrFhI//aAAwDAQACEQMRAD8AvFERAREQEREBERAREQEREBERAREQEREBERAREQEREBFxe8DUkAdZsuLahhNg9pPUQg7EREBERAREQEREBERAREQEREBERAREQEREBERAREQEREBERBSWNb3a6nqJoHU9PeKR7NRJqGk2Pp84se9WNu62ndiFGJ3ta2QPex7WXygtNxa5J1aWnvVP778K5HEjIBpUxtf85gyO+prD39akP5PeI61VOf8ALlb9bXeyNBcyo7Et9NU2aVscFOY2yPawuEl3Na4gE2fbUAHvVv7S4h5PSVE5/RRSP72tJH12XkiNtgB0D2IPQO7HeJLiM8sM8cTC2MSM5PNcgODXXzOPDMzxVkLzRukr+RxWnvwlzxH57bj+JrV6XQVfvH3mTUFWKeCKJ9o2veZA+4c4usBlcPggH5yzd1+3FViUk3KxRMjia3WMPuXvJsLucRazXeIVM7eYl5RiNVJe45VzG+rH5g8Q2/erl3GYZyWHcqRZ1RI9+vHKw8m3u8wn5yCxEXRWVkcTS+WRkbBxdI4NaO0k2C0Dt4GGA28vp9OiQEeI0KCTItfhWN01SCaeoimtx5KRr7doB071lVNUyMAyPawHhncG38UHcixYcShcQ1s0bnHgGvaSewArKQEXxzrC50A43WH/AEvT/wCIi/eM/FBmouLHggEEEEXBGoIPODzrX4tj9LTf3ipiivwEkjWk9gJue5BskUfpNuMOkcGsrqcuPAGVoJPQLkXK34N+CCvN+w/6Z/vxf8lUW7Af9Wo/lHfZSK3t+vvZ/vxf8lUW7D32o/lHfZSIPUCIsTEsUhp2555o4m/Gle1g7LuOpQZaKNx7f4aTYV9P3yNA8TopBBM17Q5jg5p1BaQQewjig7EXGWQNBc4gAakk2A7SeCxW4tATYTxEnQASM1PigzEWsxjaGlpbeUVMUV+Ake1pPY0m5XThW1dFUuyQVcMj/itkbmPY29yg3KIiAiIgLjIbA9hXJcJfRPYUHm9m9jFCAfKG8P1Mf4K/tlax81FSzSG75aeGR5AAu58bXE2HDUleSovRHYF6u2E97aH/AElN9ixBT+1u8nEYK2pijnaGRyvawGJhsAdNSNVZ+67G5qzD2T1Dg6QvlaSGhujXkDQacAqD2998qz5d/tV17j/emP5Wf7VyCfIiICIiAiIgIiICIiCrt/uF56OGcDWCWzj+xKLH+MRqu90OI8jikGukwfE75zbj+JrVfm2OFeVUVRBzyRuDfXAu0/SAXlbDqwxSRTDjE+OUW43Y4OHsQeht9eIclhb231nkjiHec7v4WOVQ7rsE8rrsh9FsM7nc/pRmMfXID81THf5ioe2ijabtcHz9xDWs8Q5/guf5PVBrVzn/AC4m913u9sfggqfDqp1PPHIdHQSse4DpjeCR9RXqzH8TEFJNUX0jie8Hps0kfXZeZ9vcO5DEauO2nLPc31ZTnA7Bnt3KyNsNos+zdMb+fUiGE9sRJf3XiI70FNxxucQ0ec9xAF+LnONh4kr0xj2MR4NhkZsCYmRwwsvYPky2A6hoXHqBVH7sMK8oxOmaRdsbuWd2RecP48nivTNTCxzSJGtc3nDwC23XfRB5OxrGaitl5SeR0rybNaOAudGsYNBxtpqetbqn3bYo9uYUTgDwD5IWOPzXPBHfZWbU41s9R1DZoxDy0ebL5JG5zQSLH3McmDYnxX2t32UbR+bgnkPNoxg7yXXHgUFKVNNUUc9ntkp547EcWvbfgQ4HUHpBIOqtQYi7G8EnZIM1XRWeSALvLQS1wA0BewSNI4XBtzKv9udrH4lUCZ8bYwxmRjGnNZtydXWGY3PQApx+T17rWj9iD+aVBV+CYgaaohqGAXie14sOIB1He247165pp2vY17Tdr2hzT0hwuD4FeWdusE8jr54LWaHZo+uN/nNt1C5b80q8NzOMcvhsbCfOpiYT6rbFn8BaO5B3b3cZ8mw2Wxs+e0DLcfzgOYjsYHlefNmcE8rq4KcNH52QB2nBg1edOhgcrA3941ylVFTNOlOzO8f5klrX6wwA/wC4u3cbhgb5VXyDzYGGNh68ueQ9zcg+cUG+3pbwTR2oqIhsoaBI8AHkW281rRwz2seoW5zpTFLST1UpEbJZ5XausHPeetx6OsldNdWvmkfNIbvlc57rm+rje3YL27lbGwm3+GYfSsiEc3KEB07xG3z5La65r5RwA6AgrbFdmKynZnqKWWNnDM5t2jtIuB3rebA7fz4fI1r3OkpSfPjJzZB8aO/okfF4HXS+qsyXfHhzmlro53NcCHB0bSCDxBBdqFSGOugNRKaUOEBdeIPFnNaQDlIueBuB1AILx32Ttkwlr2ODmPlhc1w4Frg4gjqIKqfdh77UfyjvspFvJsTMuzQY43NPVtjHq6ub4B1vmrR7sPfaj+Ud9lIguveZtwMOhDYwHVMoPJNPosA4yOHQOAHOeq689VlXUVk2aR0k8zzYcXOJ6GtA0HU0ALcbyMUNRiVS8m4Y8xM6mRebb6WZ3a4qQ7sNrMPw+N75o5XVMhILmsa4MjHBrSXC1+J7ugIIrV7HV8bC99FO1g1JyXsOkgXI8F82U2rqaCQPp5DluC+JxvHIOgjmP7Q17eCuX+2eg+JUfu2/+5VFt7iFHUVRmomPY2QXlY5oaBJc3c0An0tCeu550F2bTY3HW4DU1EXoyU0mh4tcAQ5p6wQQvOVM/k3se0AOY5r2mw0c0gj6wFO9h8TP9F4vTE6eTmZnaQWO7ODFBYIs7mtGhc5rR2uIH3oMtzKirkfJkmqJHG8jmsfI656coNh0DgOZYb2Oa6xDmuaeBBa5pHUdWletsCwiKlgZBCwNYwAac553HpcTqT1qs9/+EM5GCqDQJBJyT3AauY5ryATz2c3TozFBmbmdtX1TX0tQ8umhbmje4+dJHexB6XNJaL84cL63Kk+3e2sOGxBzxnlffkommxdbi4n4LBznuF1SG6Kcsxant8LlGu7DG4+1oWq21xx1bWzTk+aXFsQ6ImEhoHbq7tcUGxxneRiNQ4k1Lom8zILMaO/0j3ldOG7wMRhcHNrJHdLZbSNPUQ7UdxBUu3X7s2VUQqqzMY3e4xNJbnAPpvI1yk8ALXtc6GynWNbqcPmjLY4eQf8ABfEToetpNnDqPiEFabRb2ayYQmnkdTODCJ2tbG5jn30c0va42tzHh18VpjvIxT/HP/dwf/GtHjmEyUs8lPKPPidY24OHEOHUQQe9T3c3s3TVgq/KYRJyYjyXLhlzCS/AjoHggrMBTPZXbjEGzUlOKtwhEkEQZkityYcxmW+TN6Ol7361C4zoOxeitidhqB1HRVBpWmYwU8pfd1+UyMdm42vm1QUrt975Vny7/audBtrWQUrKWCbko2ue4mMDO4vcXG7zcgC/wbd64bfe+VZ8u/2qZ7pt3sNZEaqqu6POWRRglocW+k5xGpF9AB0G90EIp9rq9jsza2ov1yucPBxIPgrZ3Zbz3VMjaWstyztIpWgNEhAvlc0aNfpoRYHhYaX79td1dI6mkkpY+RmjY5zcrnFj8oJyuBJ49I1H1KhoKhzC2Rhs5ha9h6HNIc0+ICD2MixsMquVhjl/WMY/6TQfvWSgIiICIiAiIgLyrt1hfk2IVMVrNErnM9STz227A63cvVJKoXfxTR+VwzRva4yRFkgaQbOjdcE25yH2+YpylGcIPj2MuqeQzX/MU8UAvz8nfzu+48Fe25PDuSwtjrazySSnxDG/wxtXnOR1gT0C69b7NYf5PSU8H6qKNne1oB+u6hKkd/FBkxBkvNPC36UZLSfAs8FC6vGHPpKemPowPmeOvlS0jw8/6St38oLD81PTT21ilcw9krb+2Nqo9Bb/AOT5hnnVVSRoAyFh69Xv/wC19a5b+toZA+KiY4tjczlJraZ7khrT+yMriRz3HQprukwzkMLp+mYGZ3+7q3+DIO5Qjf5gMmeGsa0mMN5KWwJyEElrj0NN3C/SB0oK+2P2SqMRkdHBkAjDTI+QkNaHE24Akk5XWFuY8FY1HuNH6WtPXyUQH1ucfYq32S2rqMPkdJTlvngCRkjS5jw0m17EEEXdYg85Uvqd9VcW2ZDTMPSWyOt2DOBftug1u9TZWmw59NFTl7nPY90rpHZnEAtDSQLNb8PgBex6FIfyefdq31IP5pVWGLYnLUyumnkMkj+Lj1cAANAB0BWd+T078/WDpjhPg6T8Qgz9/wDgl2QVjRqw8jL6rrlhPY64+eFoNxmOCCrlhe6zJ4s2vAPhu762F/0Qrp2pwcVdJNTu/SsIB6HDVru5wB7l5Q8+NxBux7czXDnBsWub9bge9BmbR4qampnqXfpZHPHq8GjuYGjuXo3ZjZo0+EilsBI+B/KW/WytObwLrdgCo3dfgvleJQsIuyK80nqxkWHe8sHeV6dQeN8pGhFiNCOgjiPFWTgu6KWpginirYckrA5v5t9xfiDrxBuD1hN8GxT6ad9XE0mnmcXSZR7jIdXX6GuNzfgCSOcLQbG7eVWHXbEWviccxilvlB5y0g3YTp0jqQSz+w+p/wAZD+7f+Kf2H1P+Mh/dv/FYON75KyaMsiijp8wIL2lz3gH4pNg09dj3Lhu326xBk0dKwGrY82EchOdjdLuEupa0cTmuObTRBsNq9kH4bg0sckrZDJVxPBY0tAGXLbU9SiW7D32o/lHfZSK3N+vvZ/vxf8lUe7D32o/lHfZSIMHbSlMWIVbHcRPIe57s4PeHA963+xu7eTEafl4qqJlnOY5jmOLmlvSQecEHvU131bEvmtXU7C57Ghs7Gi7nMbe0jRzlt7EdFuhVXsttTUUEhkpngZgA9jxmjeBwzAEHS5sQQRcoJ5/YfU/4yH92/wDFP7D6n/GQ/u3/AIrqq99tW5hEdNDG/wCOXPeB1hvm69pPeo5s3t/iEE92SunMz7uilu8SOcfggascebLp1G1kEwdu7lw2ixGaSeOQPo5IwGNcCDdrr6n9lVXhnu0Xysf87V6R26le/Bap0kfJvdSvL2Zs2QlurcwGtl5uwz3aL5WP+dqD18q239e9zP8AUM/lerJVbb+ve5n+oZ/K9BVG7ME4lABxtNbt5CVRZg0HSpduo99qX1pPspF17x9nHUNdIzKRFITJAeYtcblt+lrri3RlPOg9BbBvacNoiz0fJoR2ERtBHbcG63q877ut5T8PbyEzDLT3JblI5SIk65b6OaTrbSxvrzKZ4zvrpxGfJYZHyEacqAxjT0mxJd2DxCCF78HtOKHLxEEQf615D45SxSL8n70a7sh9kqqavrHzSvlldmkkcXPcecn2dFugBW5+Tz/63/Z/7qCmYvRHYF6t2DP/AEyh/wBJT/ZMXmfaPCHUlVNTuBHJPIbfnZxYeu7SFYm7/eqKeCGknge8MLY43xFt8pNmhzXEcLgXB4Dggg+3vvlWfLv9qu/cp70QevP9vIqQ2998qz5d/tV4blfeiD15/t5EExr/AHKT1Hewrx3F6A9Uexexa/3KT1Hewrx1F6A9UexB652X/uVL/p4fs2rZrWbL/wBypf8ATw/ZtWzQEXy6IPqLGxCvjhYZJHZWjxJ6AOcqu8c2ymmu2L81H1emR1nm7l04fC3L093Txc2IxVuzHe18E6xTHoKf3SQZvit1d4Dh3qMVO20srslLBqeBd5zu3KNB3lRHCaB1RM2Np1edSeYDUk9OitjB8IipmZY26/CcfScekn7l13bVjCx3o+Kr9OS1dv4qe7Pw0/tHqfZupn86sqHAH9Gw+23mjwKyMW3f0VRE2J8ZAa4ODmOIfexGrujXgpSi4rmIrrjKd0eEbodtvD0UTnEZz4zvlX8O5/Dmua60xykGxlJBsb2ItqFYCIsG7V7SYDDWwGCcEscWu805XAtIIseZRA7m8N6J/wB6fwVhog66eEMa1jRZrQGtHQALAeC+zRNe0te0Oa4Wc1wBBB5iDoQuaIK7xfc7QSkujMtOTraJwLO5rwbDqFlhUm5Gja68lRUSD4t42g97W38CrRRBEcU3b0E0EVOIjFHE4ubyTrOJIsS5xuXkgDU3OgXLZTd/TYfM6aB0uZzCwh7wWkEtPCw1u36ypYiAoPiu6qgnmkme2UPlcXuDJCG5jxIFtLnXvU4RBG9k9iaXDzI6na/NKGhxkdmNm3sB0DX2KSIiDjLGHAtcAQRYgi4IPMQeIVe45ueoZnF0RkpydSIiCz6Dgco6m2ViIgqqm3H0wdd9VO4dDRG2/abH6lPNm9l6WhZkpoQy/pON3Pf6zzcns4DmW5RBqNp9nYa6HkJ82TM1/mOym7b2171ocE3X0NLPHURCXlIiS3NJcXII1FtdCVNUQFCdpN19BVuMmR0MjvSfAQ0OPSWEFhPXa5U2RBUzNxsF9ayYjqbGD4kH2KZ7L7CUVCc0MV5OHKyHO/uJ0YPVAUmRBh4xhrKmCSCS+SVpY/KbGx42PMoZDugw5rmuAmu1wcPzp4tNxzdIU/RAWn2p2bhr4hDPmyB4eMjspuAQNe8rcIgheBbsqGknZURcrykZJbmkuNWlpuLa6ErebU7NQV8PJVDbgG7HN0fG74zTzdnA863Cr3bzee2gldTtpnyTBodd5DIrO4EHVzucaDiDqggWMbmq2N55B8U8fMS7k397SMveHdwXTh253EJHAScjCznc5+c9zWjU9pC32y++l2dwr4xlcbsfTtPmC3ouYXEuHWCTrwUhxHfJh7GExcrM/wCC0RuYL9bngADsuepBU28bZ+Khq200TnODYIzI53F0jnSEm3Bvm5NBzAdZU8/J5bpWHmvCPtVVGOYrJVTyVEp8+V2Z1uAHANHQAAB3K/8Ac1gDqXDw6RpbJUuMrgeIaQAwHo80B1ubMgzNu9gYMSAcSYp2izZWi923vle34TdTbUEXNue9axbmq5kzCJaZzGva6+eRrrNcD6PJmx7yr5WLVYlFH6crG9rhfwUxEzuhEzEb5U7tRulrqisqJ45KUMlkc9ofJKHAE84EJF+8qyN3eASUNBHTzFjnsdISYy4t8+R7hYuaDwcOZc5tsKe9o88ruiNjj7bLiMUrZfcqURj407v+I1W2z3P5Rl57mO029KZz8t7fVMZcxzRxc0gX6wvO9Vulq4WgSVNC3S2s0tz2DkLlXc3BZ5Pd6t1udkAEbfHis+gwWCHVkYDvjHznH5x1UTTbp1nPy959kxVcq0py8/aPdr8DqJRTwxRwkmOKNjpJLsjJa0AloIzuGnxQtrDSO4yPznoAysHzefvJWWipNf8AWMl4o/tOYiIqLq33jVDzUNYb5GsBaOYkk3PbpbuUTVw45gkdUzK8WI9Fw4t/EdSr/Fdj6iK5a3lG9LOPe3j4XXvYLFWvlxRO6YeDjcLd+ZNcRnEtZgmIchOyW18p1HSCCD9RVtYbikU7c0Tw7pHwh2jiFTL2kGxBB6CLHwXKGZzDma4tI4FpsVrisHTf355SywuMqsbss4Xgiq+g21qY9HFsg/bGviFvaTeBGfdIXt62kOH12K8mvs+9TpGfk9WjtCxVrOXmmaLRU+19I79Ll9drh9drLZQYpC/0Zoz2OH4rmqs3KdaZ9HVTet1fbVE82Wi+NcDwN+xfVm0EREBERAREQEREBERAREQEREBEXF0gHEgdpQckWM/EIhxlYO1zfxWLJtDTN41Efc6/sV4t1zpCk3KI1ls0Whl2wpB+mv6rXn7liy7d0w4CR3Y23tK0jC3p0pn0ZzirMa1R6pQihcm8KP4MDz6zmj2XXR/Xid3udLf6bvYFpGBv8Yy5wynHWOE58pTtFBRi+JyehT5fmW/nK5ihxWT0pgzvaP5QU2TL7q6Y5m15/bRVPJN1FtutlqSvjDZ3tjkZfk5QWhzL8RqfOaedp+o6rEGyNS/3Wtd83MfaQu+HYKH4ckj+8D7lHyrMa3PSE/Nvzpb9ZUbjmw01O4hksFQ3mMLxm72O9E9hPatVHs/UE25I95b+K9MU+yVIz9CD65LvaVnPZT07cxEcbRz2A/8A1VqnD0xnv/Ue69EYmqct37n2UXshsRIyRsstM6ctILIyHCK44FxI8/s0HTdWoBikv6qEdxI9qljHggEG4IuCOBBXJTF+mPtojnvROHrme/XPLcijdlJn+71srulrCQPb9yzaTZClZryec9MhLvq4Le5he19ehfVWrE3Z3Z5eW7/E04W1G/LPz3/66oKZjBZjGtHQ0AexdqIsJnN0RGWgiIgIiICIiAiIgxqugilFpI2P9ZoK0tVsXSv4Ncw/sOPsN1I0WlF65R9tUwzrs26/upiUIqN3o+BOR6zQfrBC10+wU49F8bvEfcrIRdNPaF+OOfJzVdn2J4Zc1VS7G1Y/Rg+q9v3rEk2cqhxp39wv7FcCLWO1LvGIYz2Xa4TKmv6PqWfopm9jXj2Lm2rq2fDnHfIriRW+p560Qr9My0rlUTdoKtv6aTv19oXa3a2rH6bxa38FaxYOgeC4mBp+C3wCjbrU62o65LbBdjS7PXNV7dtKsfpGntYF2Dbeq+Mz6H/lWSaSP9Wz6I/BfPIo/wBWz6LfwUbZY/FHXJOx3/yz1zVyNuar/L+j/wCV9/r1U/5f0T+KsXyGP9Wz6LfwX3yOP9Wz6I/BRtWH/F16GyYj8vXqrn+vVT/l/RP4p/Xiq/Y+gfxVkCmZ8Rv0QuQib8UeAUbXY/FHXJOyX/yz1zVt/XKsPAN7oyn9aK88Ae6E/grLDR0L6m12uFqOuSdju8bs9c1ajG8SPBsndD/9V98rxR3NN+7t9yslFG208LcJ2KrjclXAgxV3PKPnNb96+jBMTdxkeO2b8CrGRRt9XCmPQ2CnjVV6q6GyNa70ph3yPK7G7ASn0p2eDj94Vgon1C9wyjkn6fZ45zzQaLd4PhVB7mD7ysuLYCAelJIfoj7lLkVJx1+f5LxgbEfxRyLYqkHwHO9Z5+5ZkWzNK3hTsPrC/tW3RZTiLs61T6tYw9qNKY9GNFh8TfRiYOxrR9yyAF9RZTMzq1iIjRhVGKwscWPla1wFyCeGl/EgGw4mx6EjxaFwzCVthe+vDLluLdIzNv0XWNV4E2WRznvdYlrmtabBr2NsH8Llw1tzdINgjdnob3Ic48SXO9I3eSSBYXJeb2t6LfihW7qvedv9O0/65vP035ua3PdtunMLXuEbjcJcGseHktc7zNQA0A8emzhp1hYrNl4Awt1sQBwZplc1zdA2zrFo9IG/Pdd1LgUcZu0utZwy3aG3eGhzrBosTlHVxsBcp3Dvu6jxmGRoLZBrk05xnIDRbrJHiOlRfFZy+ulDhm8nivE0i4zWYc1ucjMT80dC30GAtZJG/O5wjubvN3OOVrGgkWGUNaOa9wDe979GP7PukkbPA/k5m854Ot3Gx5uBuFx463NdH/n49emruwFymiufmbs4yz68dGnwLE5eXaC9zmuJzBxJFrG56rcVn7UY7JEb08jHFsRlMYgkmLm6kFz2PAiYbWBIJOtr2XyjwSoebTGKNh9MQNAfIPil1vNB57LaV2z0Mri52duZgjkEb3MEjBezXZTwGZ3Cx1Ky7Lt12qZi5nO/intGaK5j5eWf/EYqcdLK15jAD6mCiDXPDjFEHvm86RwtzuDQLjM5wGmpGZimJSQTVz2tic+OCmdG7I5pIe+UZHnMcwBBIIAtm51u27PQZXtILhJDHC/M4m7I82XscMx1GvBfZtn4Xh+bMTLHFG8lxuWxFxbr03cbnnXq/HR1yeb8FXXNrsVramIMZ5RGZnl7g1lLJIS0W0DGy3DQTq8nnGl1nYPjrJKaCaVzInTMzZXOA1Au619SAu/EMHjle2Ql7Xta5maN5YSxxBLSRzEtB6RbQhdDdnY2xwxsLmtgN4xcHnvkLiM2TmIBFxobhUzpmN62VUTuZNVjNPGHF8zBkaXOGYEgAA3sNeBB71ykxeBt7zxDLbNeRotmta+ul7i3aOlaqDZKMRMjc9/mska4tIGblL3uSC4gX0aXEDK3S4C749mYg9zyXFznB5JDL5g4OJuGg+cWgkXt0AJlR4mdfgz6fFYHloZPG4uvlDXtObLYm1jrYEeI6VmLTUmzkUbo3Nc8cna2rdcsTIwCcua2VjSQCATqeAtuVWrLgtTnxERFVYREQEREBERAREQEREBERAREQ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QTEhUUExIWFhUUFxcYFBgTFhcYFxYYFxgXHR0ZHBgbHCggGBwlHBgWITIkJSkrLi8uFyAzODMsNygtLisBCgoKDg0OGxAQGzclHyYsLDA4LC8sNy83MC8sNzQsLy4rLTQtMDQuNywvKzIwLCw0LDcsLCwvLCw0NDQ1Kyw3NP/AABEIAIMBgQMBIgACEQEDEQH/xAAcAAEAAgIDAQAAAAAAAAAAAAAABgcEBQIDCAH/xABPEAABAwIDAwcFCwgJAwUAAAABAAIDBBEFEiEGBzETQVFhcYGRFCIycrEzNUJSc4KSobPB0QgjQ1Nik6KyFRYXNFRjdIPCJcPhRNLT4vH/xAAZAQEAAwEBAAAAAAAAAAAAAAAAAQIDBAX/xAAwEQEAAQIDBQYGAwEBAAAAAAAAAQIDBBExFCFBgfAFIlFxkdESExUyU6FCUrFhI//aAAwDAQACEQMRAD8AvFERAREQEREBERAREQEREBERAREQEREBERAREQEREBFxe8DUkAdZsuLahhNg9pPUQg7EREBERAREQEREBERAREQEREBERAREQEREBERAREQEREBERBSWNb3a6nqJoHU9PeKR7NRJqGk2Pp84se9WNu62ndiFGJ3ta2QPex7WXygtNxa5J1aWnvVP778K5HEjIBpUxtf85gyO+prD39akP5PeI61VOf8ALlb9bXeyNBcyo7Et9NU2aVscFOY2yPawuEl3Na4gE2fbUAHvVv7S4h5PSVE5/RRSP72tJH12XkiNtgB0D2IPQO7HeJLiM8sM8cTC2MSM5PNcgODXXzOPDMzxVkLzRukr+RxWnvwlzxH57bj+JrV6XQVfvH3mTUFWKeCKJ9o2veZA+4c4usBlcPggH5yzd1+3FViUk3KxRMjia3WMPuXvJsLucRazXeIVM7eYl5RiNVJe45VzG+rH5g8Q2/erl3GYZyWHcqRZ1RI9+vHKw8m3u8wn5yCxEXRWVkcTS+WRkbBxdI4NaO0k2C0Dt4GGA28vp9OiQEeI0KCTItfhWN01SCaeoimtx5KRr7doB071lVNUyMAyPawHhncG38UHcixYcShcQ1s0bnHgGvaSewArKQEXxzrC50A43WH/AEvT/wCIi/eM/FBmouLHggEEEEXBGoIPODzrX4tj9LTf3ipiivwEkjWk9gJue5BskUfpNuMOkcGsrqcuPAGVoJPQLkXK34N+CCvN+w/6Z/vxf8lUW7Af9Wo/lHfZSK3t+vvZ/vxf8lUW7D32o/lHfZSIPUCIsTEsUhp2555o4m/Gle1g7LuOpQZaKNx7f4aTYV9P3yNA8TopBBM17Q5jg5p1BaQQewjig7EXGWQNBc4gAakk2A7SeCxW4tATYTxEnQASM1PigzEWsxjaGlpbeUVMUV+Ake1pPY0m5XThW1dFUuyQVcMj/itkbmPY29yg3KIiAiIgLjIbA9hXJcJfRPYUHm9m9jFCAfKG8P1Mf4K/tlax81FSzSG75aeGR5AAu58bXE2HDUleSovRHYF6u2E97aH/AElN9ixBT+1u8nEYK2pijnaGRyvawGJhsAdNSNVZ+67G5qzD2T1Dg6QvlaSGhujXkDQacAqD2998qz5d/tV17j/emP5Wf7VyCfIiICIiAiIgIiICIiCrt/uF56OGcDWCWzj+xKLH+MRqu90OI8jikGukwfE75zbj+JrVfm2OFeVUVRBzyRuDfXAu0/SAXlbDqwxSRTDjE+OUW43Y4OHsQeht9eIclhb231nkjiHec7v4WOVQ7rsE8rrsh9FsM7nc/pRmMfXID81THf5ioe2ijabtcHz9xDWs8Q5/guf5PVBrVzn/AC4m913u9sfggqfDqp1PPHIdHQSse4DpjeCR9RXqzH8TEFJNUX0jie8Hps0kfXZeZ9vcO5DEauO2nLPc31ZTnA7Bnt3KyNsNos+zdMb+fUiGE9sRJf3XiI70FNxxucQ0ec9xAF+LnONh4kr0xj2MR4NhkZsCYmRwwsvYPky2A6hoXHqBVH7sMK8oxOmaRdsbuWd2RecP48nivTNTCxzSJGtc3nDwC23XfRB5OxrGaitl5SeR0rybNaOAudGsYNBxtpqetbqn3bYo9uYUTgDwD5IWOPzXPBHfZWbU41s9R1DZoxDy0ebL5JG5zQSLH3McmDYnxX2t32UbR+bgnkPNoxg7yXXHgUFKVNNUUc9ntkp547EcWvbfgQ4HUHpBIOqtQYi7G8EnZIM1XRWeSALvLQS1wA0BewSNI4XBtzKv9udrH4lUCZ8bYwxmRjGnNZtydXWGY3PQApx+T17rWj9iD+aVBV+CYgaaohqGAXie14sOIB1He247165pp2vY17Tdr2hzT0hwuD4FeWdusE8jr54LWaHZo+uN/nNt1C5b80q8NzOMcvhsbCfOpiYT6rbFn8BaO5B3b3cZ8mw2Wxs+e0DLcfzgOYjsYHlefNmcE8rq4KcNH52QB2nBg1edOhgcrA3941ylVFTNOlOzO8f5klrX6wwA/wC4u3cbhgb5VXyDzYGGNh68ueQ9zcg+cUG+3pbwTR2oqIhsoaBI8AHkW281rRwz2seoW5zpTFLST1UpEbJZ5XausHPeetx6OsldNdWvmkfNIbvlc57rm+rje3YL27lbGwm3+GYfSsiEc3KEB07xG3z5La65r5RwA6AgrbFdmKynZnqKWWNnDM5t2jtIuB3rebA7fz4fI1r3OkpSfPjJzZB8aO/okfF4HXS+qsyXfHhzmlro53NcCHB0bSCDxBBdqFSGOugNRKaUOEBdeIPFnNaQDlIueBuB1AILx32Ttkwlr2ODmPlhc1w4Frg4gjqIKqfdh77UfyjvspFvJsTMuzQY43NPVtjHq6ub4B1vmrR7sPfaj+Ud9lIguveZtwMOhDYwHVMoPJNPosA4yOHQOAHOeq689VlXUVk2aR0k8zzYcXOJ6GtA0HU0ALcbyMUNRiVS8m4Y8xM6mRebb6WZ3a4qQ7sNrMPw+N75o5XVMhILmsa4MjHBrSXC1+J7ugIIrV7HV8bC99FO1g1JyXsOkgXI8F82U2rqaCQPp5DluC+JxvHIOgjmP7Q17eCuX+2eg+JUfu2/+5VFt7iFHUVRmomPY2QXlY5oaBJc3c0An0tCeu550F2bTY3HW4DU1EXoyU0mh4tcAQ5p6wQQvOVM/k3se0AOY5r2mw0c0gj6wFO9h8TP9F4vTE6eTmZnaQWO7ODFBYIs7mtGhc5rR2uIH3oMtzKirkfJkmqJHG8jmsfI656coNh0DgOZYb2Oa6xDmuaeBBa5pHUdWletsCwiKlgZBCwNYwAac553HpcTqT1qs9/+EM5GCqDQJBJyT3AauY5ryATz2c3TozFBmbmdtX1TX0tQ8umhbmje4+dJHexB6XNJaL84cL63Kk+3e2sOGxBzxnlffkommxdbi4n4LBznuF1SG6Kcsxant8LlGu7DG4+1oWq21xx1bWzTk+aXFsQ6ImEhoHbq7tcUGxxneRiNQ4k1Lom8zILMaO/0j3ldOG7wMRhcHNrJHdLZbSNPUQ7UdxBUu3X7s2VUQqqzMY3e4xNJbnAPpvI1yk8ALXtc6GynWNbqcPmjLY4eQf8ABfEToetpNnDqPiEFabRb2ayYQmnkdTODCJ2tbG5jn30c0va42tzHh18VpjvIxT/HP/dwf/GtHjmEyUs8lPKPPidY24OHEOHUQQe9T3c3s3TVgq/KYRJyYjyXLhlzCS/AjoHggrMBTPZXbjEGzUlOKtwhEkEQZkityYcxmW+TN6Ol7361C4zoOxeitidhqB1HRVBpWmYwU8pfd1+UyMdm42vm1QUrt975Vny7/audBtrWQUrKWCbko2ue4mMDO4vcXG7zcgC/wbd64bfe+VZ8u/2qZ7pt3sNZEaqqu6POWRRglocW+k5xGpF9AB0G90EIp9rq9jsza2ov1yucPBxIPgrZ3Zbz3VMjaWstyztIpWgNEhAvlc0aNfpoRYHhYaX79td1dI6mkkpY+RmjY5zcrnFj8oJyuBJ49I1H1KhoKhzC2Rhs5ha9h6HNIc0+ICD2MixsMquVhjl/WMY/6TQfvWSgIiICIiAiIgLyrt1hfk2IVMVrNErnM9STz227A63cvVJKoXfxTR+VwzRva4yRFkgaQbOjdcE25yH2+YpylGcIPj2MuqeQzX/MU8UAvz8nfzu+48Fe25PDuSwtjrazySSnxDG/wxtXnOR1gT0C69b7NYf5PSU8H6qKNne1oB+u6hKkd/FBkxBkvNPC36UZLSfAs8FC6vGHPpKemPowPmeOvlS0jw8/6St38oLD81PTT21ilcw9krb+2Nqo9Bb/AOT5hnnVVSRoAyFh69Xv/wC19a5b+toZA+KiY4tjczlJraZ7khrT+yMriRz3HQprukwzkMLp+mYGZ3+7q3+DIO5Qjf5gMmeGsa0mMN5KWwJyEElrj0NN3C/SB0oK+2P2SqMRkdHBkAjDTI+QkNaHE24Akk5XWFuY8FY1HuNH6WtPXyUQH1ucfYq32S2rqMPkdJTlvngCRkjS5jw0m17EEEXdYg85Uvqd9VcW2ZDTMPSWyOt2DOBftug1u9TZWmw59NFTl7nPY90rpHZnEAtDSQLNb8PgBex6FIfyefdq31IP5pVWGLYnLUyumnkMkj+Lj1cAANAB0BWd+T078/WDpjhPg6T8Qgz9/wDgl2QVjRqw8jL6rrlhPY64+eFoNxmOCCrlhe6zJ4s2vAPhu762F/0Qrp2pwcVdJNTu/SsIB6HDVru5wB7l5Q8+NxBux7czXDnBsWub9bge9BmbR4qampnqXfpZHPHq8GjuYGjuXo3ZjZo0+EilsBI+B/KW/WytObwLrdgCo3dfgvleJQsIuyK80nqxkWHe8sHeV6dQeN8pGhFiNCOgjiPFWTgu6KWpginirYckrA5v5t9xfiDrxBuD1hN8GxT6ad9XE0mnmcXSZR7jIdXX6GuNzfgCSOcLQbG7eVWHXbEWviccxilvlB5y0g3YTp0jqQSz+w+p/wAZD+7f+Kf2H1P+Mh/dv/FYON75KyaMsiijp8wIL2lz3gH4pNg09dj3Lhu326xBk0dKwGrY82EchOdjdLuEupa0cTmuObTRBsNq9kH4bg0sckrZDJVxPBY0tAGXLbU9SiW7D32o/lHfZSK3N+vvZ/vxf8lUe7D32o/lHfZSIMHbSlMWIVbHcRPIe57s4PeHA963+xu7eTEafl4qqJlnOY5jmOLmlvSQecEHvU131bEvmtXU7C57Ghs7Gi7nMbe0jRzlt7EdFuhVXsttTUUEhkpngZgA9jxmjeBwzAEHS5sQQRcoJ5/YfU/4yH92/wDFP7D6n/GQ/u3/AIrqq99tW5hEdNDG/wCOXPeB1hvm69pPeo5s3t/iEE92SunMz7uilu8SOcfggascebLp1G1kEwdu7lw2ixGaSeOQPo5IwGNcCDdrr6n9lVXhnu0Xysf87V6R26le/Bap0kfJvdSvL2Zs2QlurcwGtl5uwz3aL5WP+dqD18q239e9zP8AUM/lerJVbb+ve5n+oZ/K9BVG7ME4lABxtNbt5CVRZg0HSpduo99qX1pPspF17x9nHUNdIzKRFITJAeYtcblt+lrri3RlPOg9BbBvacNoiz0fJoR2ERtBHbcG63q877ut5T8PbyEzDLT3JblI5SIk65b6OaTrbSxvrzKZ4zvrpxGfJYZHyEacqAxjT0mxJd2DxCCF78HtOKHLxEEQf615D45SxSL8n70a7sh9kqqavrHzSvlldmkkcXPcecn2dFugBW5+Tz/63/Z/7qCmYvRHYF6t2DP/AEyh/wBJT/ZMXmfaPCHUlVNTuBHJPIbfnZxYeu7SFYm7/eqKeCGknge8MLY43xFt8pNmhzXEcLgXB4Dggg+3vvlWfLv9qu/cp70QevP9vIqQ2998qz5d/tV4blfeiD15/t5EExr/AHKT1Hewrx3F6A9Uexexa/3KT1Hewrx1F6A9UexB652X/uVL/p4fs2rZrWbL/wBypf8ATw/ZtWzQEXy6IPqLGxCvjhYZJHZWjxJ6AOcqu8c2ymmu2L81H1emR1nm7l04fC3L093Txc2IxVuzHe18E6xTHoKf3SQZvit1d4Dh3qMVO20srslLBqeBd5zu3KNB3lRHCaB1RM2Np1edSeYDUk9OitjB8IipmZY26/CcfScekn7l13bVjCx3o+Kr9OS1dv4qe7Pw0/tHqfZupn86sqHAH9Gw+23mjwKyMW3f0VRE2J8ZAa4ODmOIfexGrujXgpSi4rmIrrjKd0eEbodtvD0UTnEZz4zvlX8O5/Dmua60xykGxlJBsb2ItqFYCIsG7V7SYDDWwGCcEscWu805XAtIIseZRA7m8N6J/wB6fwVhog66eEMa1jRZrQGtHQALAeC+zRNe0te0Oa4Wc1wBBB5iDoQuaIK7xfc7QSkujMtOTraJwLO5rwbDqFlhUm5Gja68lRUSD4t42g97W38CrRRBEcU3b0E0EVOIjFHE4ubyTrOJIsS5xuXkgDU3OgXLZTd/TYfM6aB0uZzCwh7wWkEtPCw1u36ypYiAoPiu6qgnmkme2UPlcXuDJCG5jxIFtLnXvU4RBG9k9iaXDzI6na/NKGhxkdmNm3sB0DX2KSIiDjLGHAtcAQRYgi4IPMQeIVe45ueoZnF0RkpydSIiCz6Dgco6m2ViIgqqm3H0wdd9VO4dDRG2/abH6lPNm9l6WhZkpoQy/pON3Pf6zzcns4DmW5RBqNp9nYa6HkJ82TM1/mOym7b2171ocE3X0NLPHURCXlIiS3NJcXII1FtdCVNUQFCdpN19BVuMmR0MjvSfAQ0OPSWEFhPXa5U2RBUzNxsF9ayYjqbGD4kH2KZ7L7CUVCc0MV5OHKyHO/uJ0YPVAUmRBh4xhrKmCSCS+SVpY/KbGx42PMoZDugw5rmuAmu1wcPzp4tNxzdIU/RAWn2p2bhr4hDPmyB4eMjspuAQNe8rcIgheBbsqGknZURcrykZJbmkuNWlpuLa6ErebU7NQV8PJVDbgG7HN0fG74zTzdnA863Cr3bzee2gldTtpnyTBodd5DIrO4EHVzucaDiDqggWMbmq2N55B8U8fMS7k397SMveHdwXTh253EJHAScjCznc5+c9zWjU9pC32y++l2dwr4xlcbsfTtPmC3ouYXEuHWCTrwUhxHfJh7GExcrM/wCC0RuYL9bngADsuepBU28bZ+Khq200TnODYIzI53F0jnSEm3Bvm5NBzAdZU8/J5bpWHmvCPtVVGOYrJVTyVEp8+V2Z1uAHANHQAAB3K/8Ac1gDqXDw6RpbJUuMrgeIaQAwHo80B1ubMgzNu9gYMSAcSYp2izZWi923vle34TdTbUEXNue9axbmq5kzCJaZzGva6+eRrrNcD6PJmx7yr5WLVYlFH6crG9rhfwUxEzuhEzEb5U7tRulrqisqJ45KUMlkc9ofJKHAE84EJF+8qyN3eASUNBHTzFjnsdISYy4t8+R7hYuaDwcOZc5tsKe9o88ruiNjj7bLiMUrZfcqURj407v+I1W2z3P5Rl57mO029KZz8t7fVMZcxzRxc0gX6wvO9Vulq4WgSVNC3S2s0tz2DkLlXc3BZ5Pd6t1udkAEbfHis+gwWCHVkYDvjHznH5x1UTTbp1nPy959kxVcq0py8/aPdr8DqJRTwxRwkmOKNjpJLsjJa0AloIzuGnxQtrDSO4yPznoAysHzefvJWWipNf8AWMl4o/tOYiIqLq33jVDzUNYb5GsBaOYkk3PbpbuUTVw45gkdUzK8WI9Fw4t/EdSr/Fdj6iK5a3lG9LOPe3j4XXvYLFWvlxRO6YeDjcLd+ZNcRnEtZgmIchOyW18p1HSCCD9RVtYbikU7c0Tw7pHwh2jiFTL2kGxBB6CLHwXKGZzDma4tI4FpsVrisHTf355SywuMqsbss4Xgiq+g21qY9HFsg/bGviFvaTeBGfdIXt62kOH12K8mvs+9TpGfk9WjtCxVrOXmmaLRU+19I79Ll9drh9drLZQYpC/0Zoz2OH4rmqs3KdaZ9HVTet1fbVE82Wi+NcDwN+xfVm0EREBERAREQEREBERAREQEREBEXF0gHEgdpQckWM/EIhxlYO1zfxWLJtDTN41Efc6/sV4t1zpCk3KI1ls0Whl2wpB+mv6rXn7liy7d0w4CR3Y23tK0jC3p0pn0ZzirMa1R6pQihcm8KP4MDz6zmj2XXR/Xid3udLf6bvYFpGBv8Yy5wynHWOE58pTtFBRi+JyehT5fmW/nK5ihxWT0pgzvaP5QU2TL7q6Y5m15/bRVPJN1FtutlqSvjDZ3tjkZfk5QWhzL8RqfOaedp+o6rEGyNS/3Wtd83MfaQu+HYKH4ckj+8D7lHyrMa3PSE/Nvzpb9ZUbjmw01O4hksFQ3mMLxm72O9E9hPatVHs/UE25I95b+K9MU+yVIz9CD65LvaVnPZT07cxEcbRz2A/8A1VqnD0xnv/Ue69EYmqct37n2UXshsRIyRsstM6ctILIyHCK44FxI8/s0HTdWoBikv6qEdxI9qljHggEG4IuCOBBXJTF+mPtojnvROHrme/XPLcijdlJn+71srulrCQPb9yzaTZClZryec9MhLvq4Le5he19ehfVWrE3Z3Z5eW7/E04W1G/LPz3/66oKZjBZjGtHQ0AexdqIsJnN0RGWgiIgIiICIiAiIgxqugilFpI2P9ZoK0tVsXSv4Ncw/sOPsN1I0WlF65R9tUwzrs26/upiUIqN3o+BOR6zQfrBC10+wU49F8bvEfcrIRdNPaF+OOfJzVdn2J4Zc1VS7G1Y/Rg+q9v3rEk2cqhxp39wv7FcCLWO1LvGIYz2Xa4TKmv6PqWfopm9jXj2Lm2rq2fDnHfIriRW+p560Qr9My0rlUTdoKtv6aTv19oXa3a2rH6bxa38FaxYOgeC4mBp+C3wCjbrU62o65LbBdjS7PXNV7dtKsfpGntYF2Dbeq+Mz6H/lWSaSP9Wz6I/BfPIo/wBWz6LfwUbZY/FHXJOx3/yz1zVyNuar/L+j/wCV9/r1U/5f0T+KsXyGP9Wz6LfwX3yOP9Wz6I/BRtWH/F16GyYj8vXqrn+vVT/l/RP4p/Xiq/Y+gfxVkCmZ8Rv0QuQib8UeAUbXY/FHXJOyX/yz1zVt/XKsPAN7oyn9aK88Ae6E/grLDR0L6m12uFqOuSdju8bs9c1ajG8SPBsndD/9V98rxR3NN+7t9yslFG208LcJ2KrjclXAgxV3PKPnNb96+jBMTdxkeO2b8CrGRRt9XCmPQ2CnjVV6q6GyNa70ph3yPK7G7ASn0p2eDj94Vgon1C9wyjkn6fZ45zzQaLd4PhVB7mD7ysuLYCAelJIfoj7lLkVJx1+f5LxgbEfxRyLYqkHwHO9Z5+5ZkWzNK3hTsPrC/tW3RZTiLs61T6tYw9qNKY9GNFh8TfRiYOxrR9yyAF9RZTMzq1iIjRhVGKwscWPla1wFyCeGl/EgGw4mx6EjxaFwzCVthe+vDLluLdIzNv0XWNV4E2WRznvdYlrmtabBr2NsH8Llw1tzdINgjdnob3Ic48SXO9I3eSSBYXJeb2t6LfihW7qvedv9O0/65vP035ua3PdtunMLXuEbjcJcGseHktc7zNQA0A8emzhp1hYrNl4Awt1sQBwZplc1zdA2zrFo9IG/Pdd1LgUcZu0utZwy3aG3eGhzrBosTlHVxsBcp3Dvu6jxmGRoLZBrk05xnIDRbrJHiOlRfFZy+ulDhm8nivE0i4zWYc1ucjMT80dC30GAtZJG/O5wjubvN3OOVrGgkWGUNaOa9wDe979GP7PukkbPA/k5m854Ot3Gx5uBuFx463NdH/n49emruwFymiufmbs4yz68dGnwLE5eXaC9zmuJzBxJFrG56rcVn7UY7JEb08jHFsRlMYgkmLm6kFz2PAiYbWBIJOtr2XyjwSoebTGKNh9MQNAfIPil1vNB57LaV2z0Mri52duZgjkEb3MEjBezXZTwGZ3Cx1Ky7Lt12qZi5nO/intGaK5j5eWf/EYqcdLK15jAD6mCiDXPDjFEHvm86RwtzuDQLjM5wGmpGZimJSQTVz2tic+OCmdG7I5pIe+UZHnMcwBBIIAtm51u27PQZXtILhJDHC/M4m7I82XscMx1GvBfZtn4Xh+bMTLHFG8lxuWxFxbr03cbnnXq/HR1yeb8FXXNrsVramIMZ5RGZnl7g1lLJIS0W0DGy3DQTq8nnGl1nYPjrJKaCaVzInTMzZXOA1Au619SAu/EMHjle2Ql7Xta5maN5YSxxBLSRzEtB6RbQhdDdnY2xwxsLmtgN4xcHnvkLiM2TmIBFxobhUzpmN62VUTuZNVjNPGHF8zBkaXOGYEgAA3sNeBB71ykxeBt7zxDLbNeRotmta+ul7i3aOlaqDZKMRMjc9/mska4tIGblL3uSC4gX0aXEDK3S4C749mYg9zyXFznB5JDL5g4OJuGg+cWgkXt0AJlR4mdfgz6fFYHloZPG4uvlDXtObLYm1jrYEeI6VmLTUmzkUbo3Nc8cna2rdcsTIwCcua2VjSQCATqeAtuVWrLgtTnxERFVYREQEREBERAREQEREBERAREQ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data:image/jpeg;base64,/9j/4AAQSkZJRgABAQAAAQABAAD/2wCEAAkGBxQTEhUUExIWFhUUFxcYFBgTFhcYFxYYFxgXHR0ZHBgbHCggGBwlHBgWITIkJSkrLi8uFyAzODMsNygtLisBCgoKDg0OGxAQGzclHyYsLDA4LC8sNy83MC8sNzQsLy4rLTQtMDQuNywvKzIwLCw0LDcsLCwvLCw0NDQ1Kyw3NP/AABEIAIMBgQMBIgACEQEDEQH/xAAcAAEAAgIDAQAAAAAAAAAAAAAABgcEBQIDCAH/xABPEAABAwIDAwcFCwgJAwUAAAABAAIDBBEFEiEGBzETQVFhcYGRFCIycrEzNUJSc4KSobPB0QgjQ1Nik6KyFRYXNFRjdIPCJcPhRNLT4vH/xAAZAQEAAwEBAAAAAAAAAAAAAAAAAQIDBAX/xAAwEQEAAQIDBQYGAwEBAAAAAAAAAQIDBBExFCFBgfAFIlFxkdESExUyU6FCUrFhI//aAAwDAQACEQMRAD8AvFERAREQEREBERAREQEREBERAREQEREBERAREQEREBFxe8DUkAdZsuLahhNg9pPUQg7EREBERAREQEREBERAREQEREBERAREQEREBERAREQEREBERBSWNb3a6nqJoHU9PeKR7NRJqGk2Pp84se9WNu62ndiFGJ3ta2QPex7WXygtNxa5J1aWnvVP778K5HEjIBpUxtf85gyO+prD39akP5PeI61VOf8ALlb9bXeyNBcyo7Et9NU2aVscFOY2yPawuEl3Na4gE2fbUAHvVv7S4h5PSVE5/RRSP72tJH12XkiNtgB0D2IPQO7HeJLiM8sM8cTC2MSM5PNcgODXXzOPDMzxVkLzRukr+RxWnvwlzxH57bj+JrV6XQVfvH3mTUFWKeCKJ9o2veZA+4c4usBlcPggH5yzd1+3FViUk3KxRMjia3WMPuXvJsLucRazXeIVM7eYl5RiNVJe45VzG+rH5g8Q2/erl3GYZyWHcqRZ1RI9+vHKw8m3u8wn5yCxEXRWVkcTS+WRkbBxdI4NaO0k2C0Dt4GGA28vp9OiQEeI0KCTItfhWN01SCaeoimtx5KRr7doB071lVNUyMAyPawHhncG38UHcixYcShcQ1s0bnHgGvaSewArKQEXxzrC50A43WH/AEvT/wCIi/eM/FBmouLHggEEEEXBGoIPODzrX4tj9LTf3ipiivwEkjWk9gJue5BskUfpNuMOkcGsrqcuPAGVoJPQLkXK34N+CCvN+w/6Z/vxf8lUW7Af9Wo/lHfZSK3t+vvZ/vxf8lUW7D32o/lHfZSIPUCIsTEsUhp2555o4m/Gle1g7LuOpQZaKNx7f4aTYV9P3yNA8TopBBM17Q5jg5p1BaQQewjig7EXGWQNBc4gAakk2A7SeCxW4tATYTxEnQASM1PigzEWsxjaGlpbeUVMUV+Ake1pPY0m5XThW1dFUuyQVcMj/itkbmPY29yg3KIiAiIgLjIbA9hXJcJfRPYUHm9m9jFCAfKG8P1Mf4K/tlax81FSzSG75aeGR5AAu58bXE2HDUleSovRHYF6u2E97aH/AElN9ixBT+1u8nEYK2pijnaGRyvawGJhsAdNSNVZ+67G5qzD2T1Dg6QvlaSGhujXkDQacAqD2998qz5d/tV17j/emP5Wf7VyCfIiICIiAiIgIiICIiCrt/uF56OGcDWCWzj+xKLH+MRqu90OI8jikGukwfE75zbj+JrVfm2OFeVUVRBzyRuDfXAu0/SAXlbDqwxSRTDjE+OUW43Y4OHsQeht9eIclhb231nkjiHec7v4WOVQ7rsE8rrsh9FsM7nc/pRmMfXID81THf5ioe2ijabtcHz9xDWs8Q5/guf5PVBrVzn/AC4m913u9sfggqfDqp1PPHIdHQSse4DpjeCR9RXqzH8TEFJNUX0jie8Hps0kfXZeZ9vcO5DEauO2nLPc31ZTnA7Bnt3KyNsNos+zdMb+fUiGE9sRJf3XiI70FNxxucQ0ec9xAF+LnONh4kr0xj2MR4NhkZsCYmRwwsvYPky2A6hoXHqBVH7sMK8oxOmaRdsbuWd2RecP48nivTNTCxzSJGtc3nDwC23XfRB5OxrGaitl5SeR0rybNaOAudGsYNBxtpqetbqn3bYo9uYUTgDwD5IWOPzXPBHfZWbU41s9R1DZoxDy0ebL5JG5zQSLH3McmDYnxX2t32UbR+bgnkPNoxg7yXXHgUFKVNNUUc9ntkp547EcWvbfgQ4HUHpBIOqtQYi7G8EnZIM1XRWeSALvLQS1wA0BewSNI4XBtzKv9udrH4lUCZ8bYwxmRjGnNZtydXWGY3PQApx+T17rWj9iD+aVBV+CYgaaohqGAXie14sOIB1He247165pp2vY17Tdr2hzT0hwuD4FeWdusE8jr54LWaHZo+uN/nNt1C5b80q8NzOMcvhsbCfOpiYT6rbFn8BaO5B3b3cZ8mw2Wxs+e0DLcfzgOYjsYHlefNmcE8rq4KcNH52QB2nBg1edOhgcrA3941ylVFTNOlOzO8f5klrX6wwA/wC4u3cbhgb5VXyDzYGGNh68ueQ9zcg+cUG+3pbwTR2oqIhsoaBI8AHkW281rRwz2seoW5zpTFLST1UpEbJZ5XausHPeetx6OsldNdWvmkfNIbvlc57rm+rje3YL27lbGwm3+GYfSsiEc3KEB07xG3z5La65r5RwA6AgrbFdmKynZnqKWWNnDM5t2jtIuB3rebA7fz4fI1r3OkpSfPjJzZB8aO/okfF4HXS+qsyXfHhzmlro53NcCHB0bSCDxBBdqFSGOugNRKaUOEBdeIPFnNaQDlIueBuB1AILx32Ttkwlr2ODmPlhc1w4Frg4gjqIKqfdh77UfyjvspFvJsTMuzQY43NPVtjHq6ub4B1vmrR7sPfaj+Ud9lIguveZtwMOhDYwHVMoPJNPosA4yOHQOAHOeq689VlXUVk2aR0k8zzYcXOJ6GtA0HU0ALcbyMUNRiVS8m4Y8xM6mRebb6WZ3a4qQ7sNrMPw+N75o5XVMhILmsa4MjHBrSXC1+J7ugIIrV7HV8bC99FO1g1JyXsOkgXI8F82U2rqaCQPp5DluC+JxvHIOgjmP7Q17eCuX+2eg+JUfu2/+5VFt7iFHUVRmomPY2QXlY5oaBJc3c0An0tCeu550F2bTY3HW4DU1EXoyU0mh4tcAQ5p6wQQvOVM/k3se0AOY5r2mw0c0gj6wFO9h8TP9F4vTE6eTmZnaQWO7ODFBYIs7mtGhc5rR2uIH3oMtzKirkfJkmqJHG8jmsfI656coNh0DgOZYb2Oa6xDmuaeBBa5pHUdWletsCwiKlgZBCwNYwAac553HpcTqT1qs9/+EM5GCqDQJBJyT3AauY5ryATz2c3TozFBmbmdtX1TX0tQ8umhbmje4+dJHexB6XNJaL84cL63Kk+3e2sOGxBzxnlffkommxdbi4n4LBznuF1SG6Kcsxant8LlGu7DG4+1oWq21xx1bWzTk+aXFsQ6ImEhoHbq7tcUGxxneRiNQ4k1Lom8zILMaO/0j3ldOG7wMRhcHNrJHdLZbSNPUQ7UdxBUu3X7s2VUQqqzMY3e4xNJbnAPpvI1yk8ALXtc6GynWNbqcPmjLY4eQf8ABfEToetpNnDqPiEFabRb2ayYQmnkdTODCJ2tbG5jn30c0va42tzHh18VpjvIxT/HP/dwf/GtHjmEyUs8lPKPPidY24OHEOHUQQe9T3c3s3TVgq/KYRJyYjyXLhlzCS/AjoHggrMBTPZXbjEGzUlOKtwhEkEQZkityYcxmW+TN6Ol7361C4zoOxeitidhqB1HRVBpWmYwU8pfd1+UyMdm42vm1QUrt975Vny7/audBtrWQUrKWCbko2ue4mMDO4vcXG7zcgC/wbd64bfe+VZ8u/2qZ7pt3sNZEaqqu6POWRRglocW+k5xGpF9AB0G90EIp9rq9jsza2ov1yucPBxIPgrZ3Zbz3VMjaWstyztIpWgNEhAvlc0aNfpoRYHhYaX79td1dI6mkkpY+RmjY5zcrnFj8oJyuBJ49I1H1KhoKhzC2Rhs5ha9h6HNIc0+ICD2MixsMquVhjl/WMY/6TQfvWSgIiICIiAiIgLyrt1hfk2IVMVrNErnM9STz227A63cvVJKoXfxTR+VwzRva4yRFkgaQbOjdcE25yH2+YpylGcIPj2MuqeQzX/MU8UAvz8nfzu+48Fe25PDuSwtjrazySSnxDG/wxtXnOR1gT0C69b7NYf5PSU8H6qKNne1oB+u6hKkd/FBkxBkvNPC36UZLSfAs8FC6vGHPpKemPowPmeOvlS0jw8/6St38oLD81PTT21ilcw9krb+2Nqo9Bb/AOT5hnnVVSRoAyFh69Xv/wC19a5b+toZA+KiY4tjczlJraZ7khrT+yMriRz3HQprukwzkMLp+mYGZ3+7q3+DIO5Qjf5gMmeGsa0mMN5KWwJyEElrj0NN3C/SB0oK+2P2SqMRkdHBkAjDTI+QkNaHE24Akk5XWFuY8FY1HuNH6WtPXyUQH1ucfYq32S2rqMPkdJTlvngCRkjS5jw0m17EEEXdYg85Uvqd9VcW2ZDTMPSWyOt2DOBftug1u9TZWmw59NFTl7nPY90rpHZnEAtDSQLNb8PgBex6FIfyefdq31IP5pVWGLYnLUyumnkMkj+Lj1cAANAB0BWd+T078/WDpjhPg6T8Qgz9/wDgl2QVjRqw8jL6rrlhPY64+eFoNxmOCCrlhe6zJ4s2vAPhu762F/0Qrp2pwcVdJNTu/SsIB6HDVru5wB7l5Q8+NxBux7czXDnBsWub9bge9BmbR4qampnqXfpZHPHq8GjuYGjuXo3ZjZo0+EilsBI+B/KW/WytObwLrdgCo3dfgvleJQsIuyK80nqxkWHe8sHeV6dQeN8pGhFiNCOgjiPFWTgu6KWpginirYckrA5v5t9xfiDrxBuD1hN8GxT6ad9XE0mnmcXSZR7jIdXX6GuNzfgCSOcLQbG7eVWHXbEWviccxilvlB5y0g3YTp0jqQSz+w+p/wAZD+7f+Kf2H1P+Mh/dv/FYON75KyaMsiijp8wIL2lz3gH4pNg09dj3Lhu326xBk0dKwGrY82EchOdjdLuEupa0cTmuObTRBsNq9kH4bg0sckrZDJVxPBY0tAGXLbU9SiW7D32o/lHfZSK3N+vvZ/vxf8lUe7D32o/lHfZSIMHbSlMWIVbHcRPIe57s4PeHA963+xu7eTEafl4qqJlnOY5jmOLmlvSQecEHvU131bEvmtXU7C57Ghs7Gi7nMbe0jRzlt7EdFuhVXsttTUUEhkpngZgA9jxmjeBwzAEHS5sQQRcoJ5/YfU/4yH92/wDFP7D6n/GQ/u3/AIrqq99tW5hEdNDG/wCOXPeB1hvm69pPeo5s3t/iEE92SunMz7uilu8SOcfggascebLp1G1kEwdu7lw2ixGaSeOQPo5IwGNcCDdrr6n9lVXhnu0Xysf87V6R26le/Bap0kfJvdSvL2Zs2QlurcwGtl5uwz3aL5WP+dqD18q239e9zP8AUM/lerJVbb+ve5n+oZ/K9BVG7ME4lABxtNbt5CVRZg0HSpduo99qX1pPspF17x9nHUNdIzKRFITJAeYtcblt+lrri3RlPOg9BbBvacNoiz0fJoR2ERtBHbcG63q877ut5T8PbyEzDLT3JblI5SIk65b6OaTrbSxvrzKZ4zvrpxGfJYZHyEacqAxjT0mxJd2DxCCF78HtOKHLxEEQf615D45SxSL8n70a7sh9kqqavrHzSvlldmkkcXPcecn2dFugBW5+Tz/63/Z/7qCmYvRHYF6t2DP/AEyh/wBJT/ZMXmfaPCHUlVNTuBHJPIbfnZxYeu7SFYm7/eqKeCGknge8MLY43xFt8pNmhzXEcLgXB4Dggg+3vvlWfLv9qu/cp70QevP9vIqQ2998qz5d/tV4blfeiD15/t5EExr/AHKT1Hewrx3F6A9Uexexa/3KT1Hewrx1F6A9UexB652X/uVL/p4fs2rZrWbL/wBypf8ATw/ZtWzQEXy6IPqLGxCvjhYZJHZWjxJ6AOcqu8c2ymmu2L81H1emR1nm7l04fC3L093Txc2IxVuzHe18E6xTHoKf3SQZvit1d4Dh3qMVO20srslLBqeBd5zu3KNB3lRHCaB1RM2Np1edSeYDUk9OitjB8IipmZY26/CcfScekn7l13bVjCx3o+Kr9OS1dv4qe7Pw0/tHqfZupn86sqHAH9Gw+23mjwKyMW3f0VRE2J8ZAa4ODmOIfexGrujXgpSi4rmIrrjKd0eEbodtvD0UTnEZz4zvlX8O5/Dmua60xykGxlJBsb2ItqFYCIsG7V7SYDDWwGCcEscWu805XAtIIseZRA7m8N6J/wB6fwVhog66eEMa1jRZrQGtHQALAeC+zRNe0te0Oa4Wc1wBBB5iDoQuaIK7xfc7QSkujMtOTraJwLO5rwbDqFlhUm5Gja68lRUSD4t42g97W38CrRRBEcU3b0E0EVOIjFHE4ubyTrOJIsS5xuXkgDU3OgXLZTd/TYfM6aB0uZzCwh7wWkEtPCw1u36ypYiAoPiu6qgnmkme2UPlcXuDJCG5jxIFtLnXvU4RBG9k9iaXDzI6na/NKGhxkdmNm3sB0DX2KSIiDjLGHAtcAQRYgi4IPMQeIVe45ueoZnF0RkpydSIiCz6Dgco6m2ViIgqqm3H0wdd9VO4dDRG2/abH6lPNm9l6WhZkpoQy/pON3Pf6zzcns4DmW5RBqNp9nYa6HkJ82TM1/mOym7b2171ocE3X0NLPHURCXlIiS3NJcXII1FtdCVNUQFCdpN19BVuMmR0MjvSfAQ0OPSWEFhPXa5U2RBUzNxsF9ayYjqbGD4kH2KZ7L7CUVCc0MV5OHKyHO/uJ0YPVAUmRBh4xhrKmCSCS+SVpY/KbGx42PMoZDugw5rmuAmu1wcPzp4tNxzdIU/RAWn2p2bhr4hDPmyB4eMjspuAQNe8rcIgheBbsqGknZURcrykZJbmkuNWlpuLa6ErebU7NQV8PJVDbgG7HN0fG74zTzdnA863Cr3bzee2gldTtpnyTBodd5DIrO4EHVzucaDiDqggWMbmq2N55B8U8fMS7k397SMveHdwXTh253EJHAScjCznc5+c9zWjU9pC32y++l2dwr4xlcbsfTtPmC3ouYXEuHWCTrwUhxHfJh7GExcrM/wCC0RuYL9bngADsuepBU28bZ+Khq200TnODYIzI53F0jnSEm3Bvm5NBzAdZU8/J5bpWHmvCPtVVGOYrJVTyVEp8+V2Z1uAHANHQAAB3K/8Ac1gDqXDw6RpbJUuMrgeIaQAwHo80B1ubMgzNu9gYMSAcSYp2izZWi923vle34TdTbUEXNue9axbmq5kzCJaZzGva6+eRrrNcD6PJmx7yr5WLVYlFH6crG9rhfwUxEzuhEzEb5U7tRulrqisqJ45KUMlkc9ofJKHAE84EJF+8qyN3eASUNBHTzFjnsdISYy4t8+R7hYuaDwcOZc5tsKe9o88ruiNjj7bLiMUrZfcqURj407v+I1W2z3P5Rl57mO029KZz8t7fVMZcxzRxc0gX6wvO9Vulq4WgSVNC3S2s0tz2DkLlXc3BZ5Pd6t1udkAEbfHis+gwWCHVkYDvjHznH5x1UTTbp1nPy959kxVcq0py8/aPdr8DqJRTwxRwkmOKNjpJLsjJa0AloIzuGnxQtrDSO4yPznoAysHzefvJWWipNf8AWMl4o/tOYiIqLq33jVDzUNYb5GsBaOYkk3PbpbuUTVw45gkdUzK8WI9Fw4t/EdSr/Fdj6iK5a3lG9LOPe3j4XXvYLFWvlxRO6YeDjcLd+ZNcRnEtZgmIchOyW18p1HSCCD9RVtYbikU7c0Tw7pHwh2jiFTL2kGxBB6CLHwXKGZzDma4tI4FpsVrisHTf355SywuMqsbss4Xgiq+g21qY9HFsg/bGviFvaTeBGfdIXt62kOH12K8mvs+9TpGfk9WjtCxVrOXmmaLRU+19I79Ll9drh9drLZQYpC/0Zoz2OH4rmqs3KdaZ9HVTet1fbVE82Wi+NcDwN+xfVm0EREBERAREQEREBERAREQEREBEXF0gHEgdpQckWM/EIhxlYO1zfxWLJtDTN41Efc6/sV4t1zpCk3KI1ls0Whl2wpB+mv6rXn7liy7d0w4CR3Y23tK0jC3p0pn0ZzirMa1R6pQihcm8KP4MDz6zmj2XXR/Xid3udLf6bvYFpGBv8Yy5wynHWOE58pTtFBRi+JyehT5fmW/nK5ihxWT0pgzvaP5QU2TL7q6Y5m15/bRVPJN1FtutlqSvjDZ3tjkZfk5QWhzL8RqfOaedp+o6rEGyNS/3Wtd83MfaQu+HYKH4ckj+8D7lHyrMa3PSE/Nvzpb9ZUbjmw01O4hksFQ3mMLxm72O9E9hPatVHs/UE25I95b+K9MU+yVIz9CD65LvaVnPZT07cxEcbRz2A/8A1VqnD0xnv/Ue69EYmqct37n2UXshsRIyRsstM6ctILIyHCK44FxI8/s0HTdWoBikv6qEdxI9qljHggEG4IuCOBBXJTF+mPtojnvROHrme/XPLcijdlJn+71srulrCQPb9yzaTZClZryec9MhLvq4Le5he19ehfVWrE3Z3Z5eW7/E04W1G/LPz3/66oKZjBZjGtHQ0AexdqIsJnN0RGWgiIgIiICIiAiIgxqugilFpI2P9ZoK0tVsXSv4Ncw/sOPsN1I0WlF65R9tUwzrs26/upiUIqN3o+BOR6zQfrBC10+wU49F8bvEfcrIRdNPaF+OOfJzVdn2J4Zc1VS7G1Y/Rg+q9v3rEk2cqhxp39wv7FcCLWO1LvGIYz2Xa4TKmv6PqWfopm9jXj2Lm2rq2fDnHfIriRW+p560Qr9My0rlUTdoKtv6aTv19oXa3a2rH6bxa38FaxYOgeC4mBp+C3wCjbrU62o65LbBdjS7PXNV7dtKsfpGntYF2Dbeq+Mz6H/lWSaSP9Wz6I/BfPIo/wBWz6LfwUbZY/FHXJOx3/yz1zVyNuar/L+j/wCV9/r1U/5f0T+KsXyGP9Wz6LfwX3yOP9Wz6I/BRtWH/F16GyYj8vXqrn+vVT/l/RP4p/Xiq/Y+gfxVkCmZ8Rv0QuQib8UeAUbXY/FHXJOyX/yz1zVt/XKsPAN7oyn9aK88Ae6E/grLDR0L6m12uFqOuSdju8bs9c1ajG8SPBsndD/9V98rxR3NN+7t9yslFG208LcJ2KrjclXAgxV3PKPnNb96+jBMTdxkeO2b8CrGRRt9XCmPQ2CnjVV6q6GyNa70ph3yPK7G7ASn0p2eDj94Vgon1C9wyjkn6fZ45zzQaLd4PhVB7mD7ysuLYCAelJIfoj7lLkVJx1+f5LxgbEfxRyLYqkHwHO9Z5+5ZkWzNK3hTsPrC/tW3RZTiLs61T6tYw9qNKY9GNFh8TfRiYOxrR9yyAF9RZTMzq1iIjRhVGKwscWPla1wFyCeGl/EgGw4mx6EjxaFwzCVthe+vDLluLdIzNv0XWNV4E2WRznvdYlrmtabBr2NsH8Llw1tzdINgjdnob3Ic48SXO9I3eSSBYXJeb2t6LfihW7qvedv9O0/65vP035ua3PdtunMLXuEbjcJcGseHktc7zNQA0A8emzhp1hYrNl4Awt1sQBwZplc1zdA2zrFo9IG/Pdd1LgUcZu0utZwy3aG3eGhzrBosTlHVxsBcp3Dvu6jxmGRoLZBrk05xnIDRbrJHiOlRfFZy+ulDhm8nivE0i4zWYc1ucjMT80dC30GAtZJG/O5wjubvN3OOVrGgkWGUNaOa9wDe979GP7PukkbPA/k5m854Ot3Gx5uBuFx463NdH/n49emruwFymiufmbs4yz68dGnwLE5eXaC9zmuJzBxJFrG56rcVn7UY7JEb08jHFsRlMYgkmLm6kFz2PAiYbWBIJOtr2XyjwSoebTGKNh9MQNAfIPil1vNB57LaV2z0Mri52duZgjkEb3MEjBezXZTwGZ3Cx1Ky7Lt12qZi5nO/intGaK5j5eWf/EYqcdLK15jAD6mCiDXPDjFEHvm86RwtzuDQLjM5wGmpGZimJSQTVz2tic+OCmdG7I5pIe+UZHnMcwBBIIAtm51u27PQZXtILhJDHC/M4m7I82XscMx1GvBfZtn4Xh+bMTLHFG8lxuWxFxbr03cbnnXq/HR1yeb8FXXNrsVramIMZ5RGZnl7g1lLJIS0W0DGy3DQTq8nnGl1nYPjrJKaCaVzInTMzZXOA1Au619SAu/EMHjle2Ql7Xta5maN5YSxxBLSRzEtB6RbQhdDdnY2xwxsLmtgN4xcHnvkLiM2TmIBFxobhUzpmN62VUTuZNVjNPGHF8zBkaXOGYEgAA3sNeBB71ykxeBt7zxDLbNeRotmta+ul7i3aOlaqDZKMRMjc9/mska4tIGblL3uSC4gX0aXEDK3S4C749mYg9zyXFznB5JDL5g4OJuGg+cWgkXt0AJlR4mdfgz6fFYHloZPG4uvlDXtObLYm1jrYEeI6VmLTUmzkUbo3Nc8cna2rdcsTIwCcua2VjSQCATqeAtuVWrLgtTnxERFVYREQEREBERAREQEREBERAREQEREBERAREQEREBERAREQEREBERAREQEREBERAREQEREBERAREQEREBERAREQEREBERAREQEREBER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usc.uwo.ca/thepurplestore/images/bann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33"/>
            <a:ext cx="795130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Performance Assessment/Professional Development Changes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4762500" cy="396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Performance Assessment/Professional Development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Union and Non-Union staff will use same mid-year goal setting Performance Assessment form </a:t>
            </a:r>
          </a:p>
          <a:p>
            <a:r>
              <a:rPr lang="en-US" sz="2400" dirty="0" smtClean="0"/>
              <a:t>Form</a:t>
            </a:r>
          </a:p>
          <a:p>
            <a:r>
              <a:rPr lang="en-US" sz="2400" dirty="0" smtClean="0"/>
              <a:t>Union staff will also be assessed using current PA form in conjunction with mid-year goal setting PA</a:t>
            </a:r>
          </a:p>
          <a:p>
            <a:r>
              <a:rPr lang="en-US" sz="2400" dirty="0" smtClean="0"/>
              <a:t>PA’s will be sent out during first week of September and will be due October 30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r>
              <a:rPr lang="en-US" sz="2400" dirty="0" smtClean="0"/>
              <a:t>Professional Development is part of goal setting document</a:t>
            </a:r>
          </a:p>
          <a:p>
            <a:r>
              <a:rPr lang="en-US" sz="2400" dirty="0" smtClean="0"/>
              <a:t>Allows for individual PD assessment during November</a:t>
            </a:r>
          </a:p>
          <a:p>
            <a:r>
              <a:rPr lang="en-US" sz="2400" dirty="0" smtClean="0"/>
              <a:t>Final PD requests due from Senior Managers on December 1st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5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Performance Assessment/Professional Development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Staff will have more involvement and time to identify PD opportunities which will reside departmentally</a:t>
            </a:r>
          </a:p>
          <a:p>
            <a:r>
              <a:rPr lang="en-US" sz="2400" dirty="0" smtClean="0"/>
              <a:t>PD approvals will be communicated in March once the budget is approved</a:t>
            </a:r>
          </a:p>
          <a:p>
            <a:r>
              <a:rPr lang="en-US" sz="2400" dirty="0" smtClean="0"/>
              <a:t>Year-end PA’s will continue with the same qualitative form and due date will be April 30</a:t>
            </a:r>
            <a:r>
              <a:rPr lang="en-US" sz="2400" baseline="30000" dirty="0" smtClean="0"/>
              <a:t>th</a:t>
            </a:r>
            <a:endParaRPr lang="en-US" sz="2400" dirty="0"/>
          </a:p>
          <a:p>
            <a:r>
              <a:rPr lang="en-US" sz="2400" dirty="0" smtClean="0"/>
              <a:t>Role Profiles will be reviewed through year-end PA process</a:t>
            </a:r>
          </a:p>
          <a:p>
            <a:r>
              <a:rPr lang="en-US" sz="2400" dirty="0" smtClean="0"/>
              <a:t>Union partnering with new process</a:t>
            </a:r>
          </a:p>
          <a:p>
            <a:r>
              <a:rPr lang="en-US" sz="2400" dirty="0" smtClean="0"/>
              <a:t>Support session will be scheduled for late September to assist those responsible for PA’s in navigating through the new process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18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GOOGLE CALENDARS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>
                <a:latin typeface="Arial Black" panose="020B0A04020102020204" pitchFamily="34" charset="0"/>
              </a:rPr>
              <a:t>Karla </a:t>
            </a:r>
            <a:r>
              <a:rPr lang="en-US" sz="3200" dirty="0" smtClean="0">
                <a:latin typeface="Arial Black" panose="020B0A04020102020204" pitchFamily="34" charset="0"/>
              </a:rPr>
              <a:t>&amp; Geoff</a:t>
            </a:r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657600"/>
            <a:ext cx="4038600" cy="1609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GOOGLE CALENDARS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Goal is for all USC Staff to have a westernusc.ca email account activated by October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2015</a:t>
            </a:r>
            <a:endParaRPr lang="en-US" sz="2400" dirty="0"/>
          </a:p>
          <a:p>
            <a:r>
              <a:rPr lang="en-US" sz="2400" dirty="0" smtClean="0"/>
              <a:t>Google Calendars will allow us to create a shared staff vacation calendar</a:t>
            </a:r>
          </a:p>
          <a:p>
            <a:r>
              <a:rPr lang="en-US" sz="2400" dirty="0" smtClean="0"/>
              <a:t>Allows for greater communication, meeting requests and viewing staff availability</a:t>
            </a:r>
          </a:p>
          <a:p>
            <a:r>
              <a:rPr lang="en-US" sz="2400" dirty="0" smtClean="0"/>
              <a:t>Training and set-up can be coordinated through Chris Noble </a:t>
            </a:r>
          </a:p>
          <a:p>
            <a:pPr marL="0" indent="0">
              <a:buNone/>
            </a:pPr>
            <a:r>
              <a:rPr lang="en-US" sz="2400" dirty="0" smtClean="0"/>
              <a:t>{Insert Photo} </a:t>
            </a:r>
            <a:endParaRPr lang="en-US" sz="2400" dirty="0"/>
          </a:p>
          <a:p>
            <a:pPr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7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Total Compensation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2400" dirty="0" smtClean="0"/>
          </a:p>
          <a:p>
            <a:r>
              <a:rPr lang="en-US" sz="2900" dirty="0" smtClean="0"/>
              <a:t>All permanent full-time staff will receive a total compensation statement in mid-September</a:t>
            </a:r>
          </a:p>
          <a:p>
            <a:r>
              <a:rPr lang="en-US" sz="2900" dirty="0" smtClean="0"/>
              <a:t>Will reflect your total compensation for the 2014/15 fiscal year</a:t>
            </a:r>
          </a:p>
          <a:p>
            <a:r>
              <a:rPr lang="en-US" sz="2900" dirty="0" smtClean="0"/>
              <a:t>The USC is committed to a total compensation perspective that views compensation as salary, benefits, pension, staff programs, paid time off and professional/personal development</a:t>
            </a:r>
          </a:p>
          <a:p>
            <a:r>
              <a:rPr lang="en-US" sz="2900" dirty="0" smtClean="0"/>
              <a:t>Staff will receive a statement that breaks down their individual compensation</a:t>
            </a:r>
          </a:p>
          <a:p>
            <a:r>
              <a:rPr lang="en-US" sz="2900" dirty="0" smtClean="0"/>
              <a:t>Staff Programs will include the budget for programs like wellness divided by the total # of employees to reflect the cost per person for the program</a:t>
            </a:r>
          </a:p>
          <a:p>
            <a:r>
              <a:rPr lang="en-US" sz="2900" dirty="0" smtClean="0"/>
              <a:t>Will be individual, confidential documents</a:t>
            </a:r>
          </a:p>
          <a:p>
            <a:r>
              <a:rPr lang="en-US" sz="2900" dirty="0" smtClean="0"/>
              <a:t>The USC believes in balance </a:t>
            </a:r>
            <a:r>
              <a:rPr lang="en-US" sz="2900" dirty="0" smtClean="0"/>
              <a:t>Not </a:t>
            </a:r>
            <a:r>
              <a:rPr lang="en-US" sz="2900" dirty="0" smtClean="0"/>
              <a:t>just about pay</a:t>
            </a:r>
            <a:r>
              <a:rPr lang="en-US" sz="29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://www.ted.com/talks/simon_sinek_how_great_leaders_inspire_action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2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WELLNESS UPDATE</a:t>
            </a:r>
            <a:br>
              <a:rPr lang="en-US" dirty="0" smtClean="0"/>
            </a:br>
            <a:r>
              <a:rPr lang="en-US" dirty="0" smtClean="0"/>
              <a:t>{New PHOTO}</a:t>
            </a:r>
            <a:endParaRPr lang="en-US" dirty="0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752600"/>
            <a:ext cx="7839791" cy="463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AGENDA 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Announcements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1"/>
            <a:r>
              <a:rPr lang="en-US" sz="2600" b="1" i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2014 Holiday Closure</a:t>
            </a:r>
            <a:endParaRPr lang="en-US" sz="2600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Engagement Update – Geoff &amp; Karla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HOCO Update – Jeff &amp; Mark</a:t>
            </a: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Purple Store Presentation - Becky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Performance Appraisal/Professional Development Changes – Karla 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Google Calendars – Geoff &amp; Karla 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Total Compensation Statements – Karla 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Wellness Update &amp; Fitbit Draw - Cassandra </a:t>
            </a: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0"/>
            <a:r>
              <a:rPr lang="en-US" b="1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Union Meeting</a:t>
            </a:r>
            <a:endParaRPr lang="en-US" dirty="0"/>
          </a:p>
        </p:txBody>
      </p:sp>
      <p:pic>
        <p:nvPicPr>
          <p:cNvPr id="2050" name="Picture 2" descr="meeting agen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8600"/>
            <a:ext cx="2971800" cy="1976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UPCOMING WELLNESS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400" dirty="0" smtClean="0"/>
              <a:t>Intramurals</a:t>
            </a:r>
            <a:endParaRPr lang="en-US" sz="24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Yoga @ Lunchtime starts October 2</a:t>
            </a:r>
            <a:r>
              <a:rPr lang="en-US" sz="2400" baseline="30000" dirty="0" smtClean="0"/>
              <a:t>nd</a:t>
            </a:r>
            <a:endParaRPr lang="en-US" sz="2400" dirty="0" smtClean="0"/>
          </a:p>
          <a:p>
            <a:pPr lvl="1" algn="ctr">
              <a:buNone/>
            </a:pPr>
            <a:r>
              <a:rPr lang="en-US" sz="2000" dirty="0" smtClean="0"/>
              <a:t>10 weeks</a:t>
            </a:r>
          </a:p>
          <a:p>
            <a:pPr lvl="1" algn="ctr"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Thanksgiving Cooking Class – week of October 6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Life Coach – November</a:t>
            </a:r>
          </a:p>
          <a:p>
            <a:pPr lvl="1" algn="ctr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Next Wellness Committee Meeting – This Friday, August 28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from noon – 1pm in room 369</a:t>
            </a:r>
          </a:p>
          <a:p>
            <a:pPr lvl="1" algn="ctr">
              <a:buNone/>
            </a:pPr>
            <a:r>
              <a:rPr lang="en-US" sz="2200" b="1" i="1" dirty="0" smtClean="0">
                <a:solidFill>
                  <a:schemeClr val="tx1"/>
                </a:solidFill>
              </a:rPr>
              <a:t>*New Members always welcome*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 IT UP CHALLENGE </a:t>
            </a:r>
            <a:br>
              <a:rPr lang="en-US" dirty="0" smtClean="0"/>
            </a:br>
            <a:r>
              <a:rPr lang="en-US" dirty="0" smtClean="0"/>
              <a:t>FITBIT DRAW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Participants in weekly challenge have the opportunity to enter a ballot for a FITBIT of their choice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AND THE WINNER IS …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229" y="3780445"/>
            <a:ext cx="3400942" cy="267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UNION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Staff Only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127576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UNION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Harvest Breakfast – Tentatively booked for </a:t>
            </a:r>
            <a:r>
              <a:rPr lang="en-US" dirty="0" smtClean="0"/>
              <a:t>Tuesday, October 27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480234"/>
            <a:ext cx="3205758" cy="399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066800"/>
            <a:ext cx="4826000" cy="467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2015/16 Holiday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Last day of Exams</a:t>
            </a: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WEDNESDAY, December 23</a:t>
            </a:r>
            <a:r>
              <a:rPr lang="en-US" baseline="30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rd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2015</a:t>
            </a:r>
          </a:p>
          <a:p>
            <a:pPr lvl="2" algn="ctr">
              <a:buNone/>
            </a:pP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2" algn="ctr">
              <a:buNone/>
            </a:pPr>
            <a:r>
              <a:rPr lang="en-US" sz="2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Last day of Work</a:t>
            </a: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FRIDAY, December 18</a:t>
            </a:r>
            <a:r>
              <a:rPr lang="en-US" baseline="30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2015</a:t>
            </a:r>
          </a:p>
          <a:p>
            <a:pPr lvl="2" algn="ctr">
              <a:buNone/>
            </a:pP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2" algn="ctr">
              <a:buNone/>
            </a:pPr>
            <a:r>
              <a:rPr lang="en-US" sz="2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Holiday Break begins:</a:t>
            </a: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MONDAY, December 21</a:t>
            </a:r>
            <a:r>
              <a:rPr lang="en-US" baseline="30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, 2015</a:t>
            </a:r>
          </a:p>
          <a:p>
            <a:pPr lvl="2" algn="ctr">
              <a:buNone/>
            </a:pPr>
            <a:endParaRPr lang="en-US" sz="2600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2" algn="ctr">
              <a:buNone/>
            </a:pPr>
            <a:r>
              <a:rPr lang="en-US" sz="26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Return to work from Holiday Break:</a:t>
            </a: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MONDAY, January 5</a:t>
            </a:r>
            <a:r>
              <a:rPr lang="en-US" baseline="30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th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, 2015</a:t>
            </a:r>
          </a:p>
          <a:p>
            <a:pPr lvl="2" algn="ctr">
              <a:buNone/>
            </a:pPr>
            <a:endParaRPr lang="en-US" dirty="0" smtClean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Monday December 21</a:t>
            </a:r>
            <a:r>
              <a:rPr lang="en-US" baseline="30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st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&amp; 22</a:t>
            </a:r>
            <a:r>
              <a:rPr lang="en-US" baseline="30000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nd</a:t>
            </a: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 are a Holiday Gift from the USC</a:t>
            </a: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No need to take vacation days.  </a:t>
            </a:r>
            <a:endParaRPr lang="en-US" dirty="0">
              <a:latin typeface="Estrangelo Edessa" panose="03080600000000000000" pitchFamily="66" charset="0"/>
              <a:cs typeface="Estrangelo Edessa" panose="03080600000000000000" pitchFamily="66" charset="0"/>
            </a:endParaRPr>
          </a:p>
          <a:p>
            <a:pPr lvl="2" algn="ctr">
              <a:buNone/>
            </a:pPr>
            <a:r>
              <a:rPr lang="en-US" dirty="0" smtClean="0">
                <a:latin typeface="Estrangelo Edessa" panose="03080600000000000000" pitchFamily="66" charset="0"/>
                <a:cs typeface="Estrangelo Edessa" panose="03080600000000000000" pitchFamily="66" charset="0"/>
              </a:rPr>
              <a:t>Enjoy your break!!!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19200"/>
            <a:ext cx="3962400" cy="3826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Engagement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Presentation</a:t>
            </a:r>
          </a:p>
          <a:p>
            <a:r>
              <a:rPr lang="en-US" dirty="0" smtClean="0"/>
              <a:t>Show role profiles and sunshine moment on HUB {Insert Link}</a:t>
            </a:r>
          </a:p>
          <a:p>
            <a:r>
              <a:rPr lang="en-US" dirty="0" smtClean="0"/>
              <a:t>Next Roundtable session November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Engagement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i="1" dirty="0"/>
              <a:t>Professional Development</a:t>
            </a:r>
            <a:endParaRPr lang="en-CA" sz="4000" dirty="0"/>
          </a:p>
          <a:p>
            <a:pPr marL="271463" indent="-271463">
              <a:buFont typeface="Arial" pitchFamily="34" charset="0"/>
              <a:buChar char="•"/>
            </a:pPr>
            <a:r>
              <a:rPr lang="en-CA" sz="2200" dirty="0"/>
              <a:t>Focused discussion in PA to learn more and grow in your job.</a:t>
            </a:r>
            <a:br>
              <a:rPr lang="en-CA" sz="2200" dirty="0"/>
            </a:br>
            <a:r>
              <a:rPr lang="en-CA" sz="2200" b="1" dirty="0">
                <a:solidFill>
                  <a:schemeClr val="accent3">
                    <a:lumMod val="50000"/>
                  </a:schemeClr>
                </a:solidFill>
              </a:rPr>
              <a:t>(Completed - PA Process Change)</a:t>
            </a:r>
            <a:endParaRPr lang="en-CA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en-CA" sz="2200" dirty="0"/>
              <a:t>Training for Managers on motivation  / coaching.</a:t>
            </a:r>
            <a:br>
              <a:rPr lang="en-CA" sz="2200" dirty="0"/>
            </a:br>
            <a:r>
              <a:rPr lang="en-CA" sz="2200" b="1" dirty="0">
                <a:solidFill>
                  <a:schemeClr val="bg2">
                    <a:lumMod val="25000"/>
                  </a:schemeClr>
                </a:solidFill>
              </a:rPr>
              <a:t>(Pending)</a:t>
            </a:r>
            <a:endParaRPr lang="en-CA" sz="2200" dirty="0">
              <a:solidFill>
                <a:schemeClr val="bg2">
                  <a:lumMod val="25000"/>
                </a:schemeClr>
              </a:solidFill>
            </a:endParaRPr>
          </a:p>
          <a:p>
            <a:pPr marL="271463" indent="-271463">
              <a:buFont typeface="Arial" pitchFamily="34" charset="0"/>
              <a:buChar char="•"/>
            </a:pPr>
            <a:r>
              <a:rPr lang="en-CA" sz="2200" dirty="0"/>
              <a:t>Staff course and PD opportunities to be marketed better:</a:t>
            </a:r>
          </a:p>
          <a:p>
            <a:pPr marL="361950" lvl="2"/>
            <a:r>
              <a:rPr lang="en-CA" sz="2200" dirty="0"/>
              <a:t>Develop outline of general courses that people can take (i.e. leadership courses).</a:t>
            </a:r>
            <a:br>
              <a:rPr lang="en-CA" sz="2200" dirty="0"/>
            </a:br>
            <a:r>
              <a:rPr lang="en-CA" sz="2200" b="1" dirty="0">
                <a:solidFill>
                  <a:schemeClr val="tx2">
                    <a:lumMod val="75000"/>
                  </a:schemeClr>
                </a:solidFill>
              </a:rPr>
              <a:t>(On-going)</a:t>
            </a:r>
            <a:endParaRPr lang="en-CA" sz="2200" dirty="0">
              <a:solidFill>
                <a:schemeClr val="tx2">
                  <a:lumMod val="75000"/>
                </a:schemeClr>
              </a:solidFill>
            </a:endParaRPr>
          </a:p>
          <a:p>
            <a:pPr marL="361950" lvl="2"/>
            <a:r>
              <a:rPr lang="en-CA" sz="2200" dirty="0"/>
              <a:t>Resources to be posted to Staff Hub.</a:t>
            </a:r>
            <a:br>
              <a:rPr lang="en-CA" sz="2200" dirty="0"/>
            </a:br>
            <a:r>
              <a:rPr lang="en-CA" sz="2200" b="1" dirty="0">
                <a:solidFill>
                  <a:schemeClr val="bg2">
                    <a:lumMod val="25000"/>
                  </a:schemeClr>
                </a:solidFill>
              </a:rPr>
              <a:t> (Pending)</a:t>
            </a:r>
            <a:endParaRPr lang="en-CA" sz="2200" dirty="0"/>
          </a:p>
          <a:p>
            <a:pPr marL="361950" lvl="2"/>
            <a:r>
              <a:rPr lang="en-CA" sz="2200" dirty="0"/>
              <a:t>Town Halls – HR to talk about PD and clarify before October when PD is due.</a:t>
            </a:r>
            <a:br>
              <a:rPr lang="en-CA" sz="2200" dirty="0"/>
            </a:br>
            <a:r>
              <a:rPr lang="en-CA" sz="2200" b="1" dirty="0">
                <a:solidFill>
                  <a:schemeClr val="accent3">
                    <a:lumMod val="50000"/>
                  </a:schemeClr>
                </a:solidFill>
              </a:rPr>
              <a:t>(Completed)</a:t>
            </a:r>
            <a:endParaRPr lang="en-CA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Engagement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b="1" i="1" dirty="0"/>
              <a:t>Engendering a Sense of Community</a:t>
            </a:r>
            <a:endParaRPr lang="en-CA" dirty="0"/>
          </a:p>
          <a:p>
            <a:r>
              <a:rPr lang="en-CA" sz="2800" dirty="0"/>
              <a:t>Stories that relate back to the mission of the USC .</a:t>
            </a:r>
            <a:br>
              <a:rPr lang="en-CA" sz="2800" dirty="0"/>
            </a:br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(On-going)</a:t>
            </a:r>
          </a:p>
          <a:p>
            <a:r>
              <a:rPr lang="en-CA" sz="2800" dirty="0"/>
              <a:t>Events that get staff out of the familiar / mix with different people.</a:t>
            </a:r>
            <a:br>
              <a:rPr lang="en-CA" sz="2800" dirty="0"/>
            </a:br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(On-going)</a:t>
            </a:r>
          </a:p>
          <a:p>
            <a:r>
              <a:rPr lang="en-CA" sz="2800" dirty="0"/>
              <a:t>Communicate departmental success.</a:t>
            </a:r>
            <a:br>
              <a:rPr lang="en-CA" sz="2800" dirty="0"/>
            </a:br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(On-going)</a:t>
            </a:r>
          </a:p>
          <a:p>
            <a:r>
              <a:rPr lang="en-CA" sz="2800" dirty="0"/>
              <a:t> “Did you know” posting on HUB.</a:t>
            </a:r>
            <a:br>
              <a:rPr lang="en-CA" sz="2800" dirty="0"/>
            </a:br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(Pending)</a:t>
            </a:r>
          </a:p>
          <a:p>
            <a:r>
              <a:rPr lang="en-CA" sz="2800" dirty="0"/>
              <a:t>Evaluate opportunities for job shares / cross training.</a:t>
            </a:r>
            <a:br>
              <a:rPr lang="en-CA" sz="2800" dirty="0"/>
            </a:br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(Pending – CBA / LMRC)</a:t>
            </a:r>
          </a:p>
          <a:p>
            <a:r>
              <a:rPr lang="en-CA" sz="2800" dirty="0"/>
              <a:t>A map of where we have come and where we are now.</a:t>
            </a:r>
            <a:br>
              <a:rPr lang="en-CA" sz="2800" dirty="0"/>
            </a:br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(Pending)</a:t>
            </a:r>
            <a:endParaRPr lang="en-CA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Engagement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/>
              <a:t>Recognition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CA" dirty="0"/>
              <a:t>Peer recognition for above-and-beyond (i.e. sunshine moment).</a:t>
            </a:r>
            <a:r>
              <a:rPr lang="en-CA" b="1" i="1" dirty="0"/>
              <a:t/>
            </a:r>
            <a:br>
              <a:rPr lang="en-CA" b="1" i="1" dirty="0"/>
            </a:br>
            <a:r>
              <a:rPr lang="en-CA" sz="2400" b="1" dirty="0">
                <a:solidFill>
                  <a:schemeClr val="accent3">
                    <a:lumMod val="50000"/>
                  </a:schemeClr>
                </a:solidFill>
              </a:rPr>
              <a:t> (Completed)</a:t>
            </a:r>
            <a:endParaRPr lang="en-CA" sz="2400" b="1" i="1" dirty="0"/>
          </a:p>
          <a:p>
            <a:pPr marL="180975" indent="-180975">
              <a:buFont typeface="Arial" pitchFamily="34" charset="0"/>
              <a:buChar char="•"/>
            </a:pPr>
            <a:r>
              <a:rPr lang="en-CA" dirty="0"/>
              <a:t>Form available on the Hub.</a:t>
            </a:r>
            <a:br>
              <a:rPr lang="en-CA" dirty="0"/>
            </a:br>
            <a:r>
              <a:rPr lang="en-CA" sz="2400" b="1" dirty="0">
                <a:solidFill>
                  <a:schemeClr val="accent3">
                    <a:lumMod val="50000"/>
                  </a:schemeClr>
                </a:solidFill>
              </a:rPr>
              <a:t> (Completed)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51098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Staff Engagement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sz="2800" b="1" i="1" dirty="0"/>
              <a:t>MISC:</a:t>
            </a:r>
            <a:endParaRPr lang="en-CA" sz="2800" dirty="0"/>
          </a:p>
          <a:p>
            <a:r>
              <a:rPr lang="en-CA" sz="2800" dirty="0"/>
              <a:t>Keep investing in corporate wellness; easy place to cut expenses but does so much for employee satisfaction. </a:t>
            </a:r>
            <a:br>
              <a:rPr lang="en-CA" sz="2800" dirty="0"/>
            </a:br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 (On-going)</a:t>
            </a:r>
            <a:endParaRPr lang="en-CA" sz="2800" dirty="0"/>
          </a:p>
          <a:p>
            <a:r>
              <a:rPr lang="en-CA" sz="2800" dirty="0"/>
              <a:t>Flexibility to take time off during the year by decreasing salary over a period of time and taking a paid leave for family, travel, education, personal interests. </a:t>
            </a:r>
            <a:br>
              <a:rPr lang="en-CA" sz="2800" dirty="0"/>
            </a:br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 (Pending – CBA / LMRC)</a:t>
            </a:r>
            <a:endParaRPr lang="en-CA" sz="2800" dirty="0"/>
          </a:p>
          <a:p>
            <a:r>
              <a:rPr lang="en-CA" sz="2800" dirty="0"/>
              <a:t>Continue to investigate the relationship between union and non-union roles, with an eye to ensuring an equitable balance. </a:t>
            </a:r>
            <a:br>
              <a:rPr lang="en-CA" sz="2800" dirty="0"/>
            </a:br>
            <a:r>
              <a:rPr lang="en-CA" sz="2800" b="1" dirty="0">
                <a:solidFill>
                  <a:schemeClr val="bg2">
                    <a:lumMod val="25000"/>
                  </a:schemeClr>
                </a:solidFill>
              </a:rPr>
              <a:t> (Pending - CBA / LMRC)</a:t>
            </a:r>
            <a:endParaRPr lang="en-CA" sz="2800" dirty="0"/>
          </a:p>
          <a:p>
            <a:r>
              <a:rPr lang="en-CA" sz="2800" dirty="0"/>
              <a:t>Ensure managers are consulted / involved in Senior Leadership decision making process.</a:t>
            </a:r>
            <a:br>
              <a:rPr lang="en-CA" sz="2800" dirty="0"/>
            </a:br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 (On-going)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75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177</TotalTime>
  <Words>680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Estrangelo Edessa</vt:lpstr>
      <vt:lpstr>Trebuchet MS</vt:lpstr>
      <vt:lpstr>Wingdings</vt:lpstr>
      <vt:lpstr>Wingdings 2</vt:lpstr>
      <vt:lpstr>Opulent</vt:lpstr>
      <vt:lpstr>USC TOWN HALL</vt:lpstr>
      <vt:lpstr>AGENDA </vt:lpstr>
      <vt:lpstr>2015/16 Holiday Closure</vt:lpstr>
      <vt:lpstr>PowerPoint Presentation</vt:lpstr>
      <vt:lpstr>Staff Engagement Update</vt:lpstr>
      <vt:lpstr>Staff Engagement Update</vt:lpstr>
      <vt:lpstr>Staff Engagement Update</vt:lpstr>
      <vt:lpstr>Staff Engagement Update</vt:lpstr>
      <vt:lpstr>Staff Engagement Update</vt:lpstr>
      <vt:lpstr>Staff Engagement Update</vt:lpstr>
      <vt:lpstr>HOCO 2015</vt:lpstr>
      <vt:lpstr>Purple Store Presentation</vt:lpstr>
      <vt:lpstr>Performance Assessment/Professional Development Changes </vt:lpstr>
      <vt:lpstr>Performance Assessment/Professional Development Changes </vt:lpstr>
      <vt:lpstr>Performance Assessment/Professional Development Changes </vt:lpstr>
      <vt:lpstr>GOOGLE CALENDARS </vt:lpstr>
      <vt:lpstr>GOOGLE CALENDARS </vt:lpstr>
      <vt:lpstr>Total Compensation Statements</vt:lpstr>
      <vt:lpstr>WELLNESS UPDATE {New PHOTO}</vt:lpstr>
      <vt:lpstr>UPCOMING WELLNESS EVENTS</vt:lpstr>
      <vt:lpstr>STEP IT UP CHALLENGE  FITBIT DRAW</vt:lpstr>
      <vt:lpstr>UNION MEETING</vt:lpstr>
      <vt:lpstr>UNION MEETING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 TOWN HALL</dc:title>
  <dc:creator>Karla</dc:creator>
  <cp:lastModifiedBy>Karla Spadini</cp:lastModifiedBy>
  <cp:revision>22</cp:revision>
  <dcterms:created xsi:type="dcterms:W3CDTF">2014-08-15T18:39:34Z</dcterms:created>
  <dcterms:modified xsi:type="dcterms:W3CDTF">2015-08-25T13:18:32Z</dcterms:modified>
</cp:coreProperties>
</file>